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7"/>
  </p:notesMasterIdLst>
  <p:sldIdLst>
    <p:sldId id="256" r:id="rId2"/>
    <p:sldId id="431" r:id="rId3"/>
    <p:sldId id="437" r:id="rId4"/>
    <p:sldId id="440" r:id="rId5"/>
    <p:sldId id="434" r:id="rId6"/>
    <p:sldId id="432" r:id="rId7"/>
    <p:sldId id="441" r:id="rId8"/>
    <p:sldId id="435" r:id="rId9"/>
    <p:sldId id="436" r:id="rId10"/>
    <p:sldId id="442" r:id="rId11"/>
    <p:sldId id="438" r:id="rId12"/>
    <p:sldId id="428" r:id="rId13"/>
    <p:sldId id="429" r:id="rId14"/>
    <p:sldId id="257" r:id="rId15"/>
    <p:sldId id="394" r:id="rId16"/>
    <p:sldId id="402" r:id="rId17"/>
    <p:sldId id="403" r:id="rId18"/>
    <p:sldId id="313" r:id="rId19"/>
    <p:sldId id="395" r:id="rId20"/>
    <p:sldId id="417" r:id="rId21"/>
    <p:sldId id="396" r:id="rId22"/>
    <p:sldId id="445" r:id="rId23"/>
    <p:sldId id="446" r:id="rId24"/>
    <p:sldId id="421" r:id="rId25"/>
    <p:sldId id="422" r:id="rId26"/>
    <p:sldId id="423" r:id="rId27"/>
    <p:sldId id="369" r:id="rId28"/>
    <p:sldId id="304" r:id="rId29"/>
    <p:sldId id="311" r:id="rId30"/>
    <p:sldId id="305" r:id="rId31"/>
    <p:sldId id="312" r:id="rId32"/>
    <p:sldId id="447" r:id="rId33"/>
    <p:sldId id="448" r:id="rId34"/>
    <p:sldId id="451" r:id="rId35"/>
    <p:sldId id="449" r:id="rId36"/>
    <p:sldId id="450" r:id="rId37"/>
    <p:sldId id="452" r:id="rId38"/>
    <p:sldId id="453" r:id="rId39"/>
    <p:sldId id="462" r:id="rId40"/>
    <p:sldId id="454" r:id="rId41"/>
    <p:sldId id="455" r:id="rId42"/>
    <p:sldId id="284" r:id="rId43"/>
    <p:sldId id="401" r:id="rId44"/>
    <p:sldId id="399" r:id="rId45"/>
    <p:sldId id="425" r:id="rId46"/>
    <p:sldId id="398" r:id="rId47"/>
    <p:sldId id="409" r:id="rId48"/>
    <p:sldId id="412" r:id="rId49"/>
    <p:sldId id="413" r:id="rId50"/>
    <p:sldId id="456" r:id="rId51"/>
    <p:sldId id="444" r:id="rId52"/>
    <p:sldId id="302" r:id="rId53"/>
    <p:sldId id="271" r:id="rId54"/>
    <p:sldId id="309" r:id="rId55"/>
    <p:sldId id="310" r:id="rId56"/>
    <p:sldId id="270" r:id="rId57"/>
    <p:sldId id="290" r:id="rId58"/>
    <p:sldId id="460" r:id="rId59"/>
    <p:sldId id="461" r:id="rId60"/>
    <p:sldId id="443" r:id="rId61"/>
    <p:sldId id="459" r:id="rId62"/>
    <p:sldId id="457" r:id="rId63"/>
    <p:sldId id="458" r:id="rId64"/>
    <p:sldId id="350" r:id="rId65"/>
    <p:sldId id="427" r:id="rId66"/>
  </p:sldIdLst>
  <p:sldSz cx="13439775" cy="7559675"/>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4232"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FC3F"/>
    <a:srgbClr val="02D4FE"/>
    <a:srgbClr val="FE0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31" autoAdjust="0"/>
    <p:restoredTop sz="88504" autoAdjust="0"/>
  </p:normalViewPr>
  <p:slideViewPr>
    <p:cSldViewPr snapToGrid="0">
      <p:cViewPr varScale="1">
        <p:scale>
          <a:sx n="85" d="100"/>
          <a:sy n="85" d="100"/>
        </p:scale>
        <p:origin x="828" y="102"/>
      </p:cViewPr>
      <p:guideLst>
        <p:guide orient="horz" pos="2381"/>
        <p:guide pos="4232"/>
      </p:guideLst>
    </p:cSldViewPr>
  </p:slideViewPr>
  <p:outlineViewPr>
    <p:cViewPr>
      <p:scale>
        <a:sx n="33" d="100"/>
        <a:sy n="33" d="100"/>
      </p:scale>
      <p:origin x="0" y="-4788"/>
    </p:cViewPr>
  </p:outlineViewPr>
  <p:notesTextViewPr>
    <p:cViewPr>
      <p:scale>
        <a:sx n="1" d="1"/>
        <a:sy n="1" d="1"/>
      </p:scale>
      <p:origin x="0" y="0"/>
    </p:cViewPr>
  </p:notesTextViewPr>
  <p:sorterViewPr>
    <p:cViewPr>
      <p:scale>
        <a:sx n="50" d="100"/>
        <a:sy n="50" d="100"/>
      </p:scale>
      <p:origin x="0" y="-1794"/>
    </p:cViewPr>
  </p:sorterViewPr>
  <p:notesViewPr>
    <p:cSldViewPr snapToGrid="0" showGuides="1">
      <p:cViewPr varScale="1">
        <p:scale>
          <a:sx n="57" d="100"/>
          <a:sy n="57" d="100"/>
        </p:scale>
        <p:origin x="2436" y="78"/>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319" cy="471202"/>
          </a:xfrm>
          <a:prstGeom prst="rect">
            <a:avLst/>
          </a:prstGeom>
        </p:spPr>
        <p:txBody>
          <a:bodyPr vert="horz" lIns="84564" tIns="42282" rIns="84564" bIns="42282" rtlCol="0"/>
          <a:lstStyle>
            <a:lvl1pPr algn="l">
              <a:defRPr sz="1100"/>
            </a:lvl1pPr>
          </a:lstStyle>
          <a:p>
            <a:endParaRPr lang="en-US"/>
          </a:p>
        </p:txBody>
      </p:sp>
      <p:sp>
        <p:nvSpPr>
          <p:cNvPr id="3" name="Date Placeholder 2"/>
          <p:cNvSpPr>
            <a:spLocks noGrp="1"/>
          </p:cNvSpPr>
          <p:nvPr>
            <p:ph type="dt" idx="1"/>
          </p:nvPr>
        </p:nvSpPr>
        <p:spPr>
          <a:xfrm>
            <a:off x="4022706" y="0"/>
            <a:ext cx="3078319" cy="471202"/>
          </a:xfrm>
          <a:prstGeom prst="rect">
            <a:avLst/>
          </a:prstGeom>
        </p:spPr>
        <p:txBody>
          <a:bodyPr vert="horz" lIns="84564" tIns="42282" rIns="84564" bIns="42282" rtlCol="0"/>
          <a:lstStyle>
            <a:lvl1pPr algn="r">
              <a:defRPr sz="1100"/>
            </a:lvl1pPr>
          </a:lstStyle>
          <a:p>
            <a:fld id="{61F664D4-7C4E-4466-AF1B-57B7FCD682E5}" type="datetimeFigureOut">
              <a:rPr lang="en-US" smtClean="0"/>
              <a:t>10/10/2019</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84564" tIns="42282" rIns="84564" bIns="42282" rtlCol="0" anchor="ctr"/>
          <a:lstStyle/>
          <a:p>
            <a:endParaRPr lang="en-US"/>
          </a:p>
        </p:txBody>
      </p:sp>
      <p:sp>
        <p:nvSpPr>
          <p:cNvPr id="5" name="Notes Placeholder 4"/>
          <p:cNvSpPr>
            <a:spLocks noGrp="1"/>
          </p:cNvSpPr>
          <p:nvPr>
            <p:ph type="body" sz="quarter" idx="3"/>
          </p:nvPr>
        </p:nvSpPr>
        <p:spPr>
          <a:xfrm>
            <a:off x="710828" y="4517908"/>
            <a:ext cx="5680819" cy="3697008"/>
          </a:xfrm>
          <a:prstGeom prst="rect">
            <a:avLst/>
          </a:prstGeom>
        </p:spPr>
        <p:txBody>
          <a:bodyPr vert="horz" lIns="84564" tIns="42282" rIns="84564" bIns="422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7274"/>
            <a:ext cx="3078319" cy="471202"/>
          </a:xfrm>
          <a:prstGeom prst="rect">
            <a:avLst/>
          </a:prstGeom>
        </p:spPr>
        <p:txBody>
          <a:bodyPr vert="horz" lIns="84564" tIns="42282" rIns="84564" bIns="42282" rtlCol="0" anchor="b"/>
          <a:lstStyle>
            <a:lvl1pPr algn="l">
              <a:defRPr sz="1100"/>
            </a:lvl1pPr>
          </a:lstStyle>
          <a:p>
            <a:endParaRPr lang="en-US"/>
          </a:p>
        </p:txBody>
      </p:sp>
      <p:sp>
        <p:nvSpPr>
          <p:cNvPr id="7" name="Slide Number Placeholder 6"/>
          <p:cNvSpPr>
            <a:spLocks noGrp="1"/>
          </p:cNvSpPr>
          <p:nvPr>
            <p:ph type="sldNum" sz="quarter" idx="5"/>
          </p:nvPr>
        </p:nvSpPr>
        <p:spPr>
          <a:xfrm>
            <a:off x="4022706" y="8917274"/>
            <a:ext cx="3078319" cy="471202"/>
          </a:xfrm>
          <a:prstGeom prst="rect">
            <a:avLst/>
          </a:prstGeom>
        </p:spPr>
        <p:txBody>
          <a:bodyPr vert="horz" lIns="84564" tIns="42282" rIns="84564" bIns="42282" rtlCol="0" anchor="b"/>
          <a:lstStyle>
            <a:lvl1pPr algn="r">
              <a:defRPr sz="1100"/>
            </a:lvl1pPr>
          </a:lstStyle>
          <a:p>
            <a:fld id="{AD42FDF0-2C98-43D7-95AE-5836F103E4E5}" type="slidenum">
              <a:rPr lang="en-US" smtClean="0"/>
              <a:t>‹#›</a:t>
            </a:fld>
            <a:endParaRPr lang="en-US"/>
          </a:p>
        </p:txBody>
      </p:sp>
    </p:spTree>
    <p:extLst>
      <p:ext uri="{BB962C8B-B14F-4D97-AF65-F5344CB8AC3E}">
        <p14:creationId xmlns:p14="http://schemas.microsoft.com/office/powerpoint/2010/main" val="959362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This</a:t>
            </a:r>
            <a:r>
              <a:rPr lang="en-US" baseline="0" dirty="0">
                <a:latin typeface="Times New Roman" panose="02020603050405020304" pitchFamily="18" charset="0"/>
                <a:cs typeface="Times New Roman" panose="02020603050405020304" pitchFamily="18" charset="0"/>
              </a:rPr>
              <a:t> presentation summarizes the latest status of using a new geophysical data type – lightning strike data analytics – for mapping faults and identifying exploration sweetspots.</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1</a:t>
            </a:fld>
            <a:endParaRPr lang="en-US"/>
          </a:p>
        </p:txBody>
      </p:sp>
    </p:spTree>
    <p:extLst>
      <p:ext uri="{BB962C8B-B14F-4D97-AF65-F5344CB8AC3E}">
        <p14:creationId xmlns:p14="http://schemas.microsoft.com/office/powerpoint/2010/main" val="3551098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baseline="0" dirty="0">
                <a:latin typeface="Times New Roman" panose="02020603050405020304" pitchFamily="18" charset="0"/>
                <a:cs typeface="Times New Roman" panose="02020603050405020304" pitchFamily="18" charset="0"/>
              </a:rPr>
              <a:t>A 214-square-mile lightning analysis projects in the Gulf Coast, where there are on average 26 lightning strikes per square mile per year, has 1,000,000 lightning strikes in the 18 year NLDN evergreen database. A project of the same size in the deserts of California will have 150,000 lightning strikes in the NLDN database. The results from datamining these amounts of data are remarkably good. Each project Dynamic Measurement has done to date ties available subsurface control. This is because, even though each lightning strike is different because of meteorological factors, the geology is consistent over time. Yet near surface soils change with water saturation. However, it is the geology beneath the weathering layer, which is where the telluric currents are, which impacts lightning strike locations. Remember, lightning is coming from 5,000 to 25,000 feet in the atmosphere, and water saturation from a rainstorm only impacts the first few feet of the weathering layer.  The fact that lightning strike density and lightning strike attribute values cluster, and these clusters are somewhat consistent over time, shows geologic control. Also lineaments, like fault scarps and stratigraphic pinchouts, have been mapped with 30 foot horizontal accuracy.</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19</a:t>
            </a:fld>
            <a:endParaRPr lang="en-US"/>
          </a:p>
        </p:txBody>
      </p:sp>
    </p:spTree>
    <p:extLst>
      <p:ext uri="{BB962C8B-B14F-4D97-AF65-F5344CB8AC3E}">
        <p14:creationId xmlns:p14="http://schemas.microsoft.com/office/powerpoint/2010/main" val="4143411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anose="02020603050405020304" pitchFamily="18" charset="0"/>
                <a:ea typeface="+mn-ea"/>
                <a:cs typeface="Times New Roman" panose="02020603050405020304" pitchFamily="18" charset="0"/>
              </a:rPr>
              <a:t>A pulse of energy travels out from each lightning strike. Data</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related to these pulses are</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collected by NLDN sensors and automatically combined to give a single set of recordings for each lightning strike. The sensors measure the beginning of an event to the nearest micro-second (10</a:t>
            </a:r>
            <a:r>
              <a:rPr lang="en-US" sz="1200" kern="1200" baseline="30000" dirty="0">
                <a:solidFill>
                  <a:schemeClr val="tx1"/>
                </a:solidFill>
                <a:effectLst/>
                <a:latin typeface="Times New Roman" panose="02020603050405020304" pitchFamily="18" charset="0"/>
                <a:ea typeface="+mn-ea"/>
                <a:cs typeface="Times New Roman" panose="02020603050405020304" pitchFamily="18" charset="0"/>
              </a:rPr>
              <a:t>-6</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seconds). The sensors have a magnetic inclination, which gives the direction of the pulse. Triangulating these measurements, somewhat similar to the way earthquake locations are triangulated from multiple sensors, provides a location. Rise-Time starts once the electrical energy exceeds the background electrical noise on multiple sensors for a specific time. Rise-Time ends with Peak Current. This Peak Current has polarity and can be positive or negative. Most lightning strikes are negative, and come from the base of clouds forming a thunderstorm. Positive strikes tend to come at the end of a storm and to come from the top of the clouds. Peak-to-Zero is the time from Peak Current to when the energy returns to the background electrical noise. These values are gridded, averaged within cells, and mapped to create the top three maps above (Rise-Time, Peak Current, and Peak-to-Zero). These maps were generated for a project in Michigan. The bottom map above is generated by counting the number of strikes which occur in a specific sized grid cell, and summing this number to create a map of lightning strike density. </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20</a:t>
            </a:fld>
            <a:endParaRPr lang="en-US"/>
          </a:p>
        </p:txBody>
      </p:sp>
    </p:spTree>
    <p:extLst>
      <p:ext uri="{BB962C8B-B14F-4D97-AF65-F5344CB8AC3E}">
        <p14:creationId xmlns:p14="http://schemas.microsoft.com/office/powerpoint/2010/main" val="2891067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The Lightning Analysis Process starts with selecting an area to evaluate. Lightning</a:t>
            </a:r>
            <a:r>
              <a:rPr lang="en-US" baseline="0" dirty="0">
                <a:latin typeface="Times New Roman" panose="02020603050405020304" pitchFamily="18" charset="0"/>
                <a:cs typeface="Times New Roman" panose="02020603050405020304" pitchFamily="18" charset="0"/>
              </a:rPr>
              <a:t> data is ordered over this area. Once the data are received, a series of patented, patent-pending, and trade-secret processes are run on this data to clean the data and produce rock property and lightning attribute maps and volumes. The left map above shows the rate-of-rise-time (first derivative of the Rise-Time) over a project area in Milam County, TX.  An interpretation of this area shows probable near-surface point bars close to the surface where the confluence of two rivers in Milam County occurs. Once the maps (xyz, pdf, and kmz files) and volumes (SEG-Y or voxel ASCII files) are generated, the lightning-derived data are loaded into a standard geophysical workstation and integrated with other available data like wells, seismic, gravity, and </a:t>
            </a:r>
            <a:r>
              <a:rPr lang="en-US" baseline="0" dirty="0" err="1">
                <a:latin typeface="Times New Roman" panose="02020603050405020304" pitchFamily="18" charset="0"/>
                <a:cs typeface="Times New Roman" panose="02020603050405020304" pitchFamily="18" charset="0"/>
              </a:rPr>
              <a:t>aeromagnetics</a:t>
            </a:r>
            <a:r>
              <a:rPr lang="en-US" baseline="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21</a:t>
            </a:fld>
            <a:endParaRPr lang="en-US"/>
          </a:p>
        </p:txBody>
      </p:sp>
    </p:spTree>
    <p:extLst>
      <p:ext uri="{BB962C8B-B14F-4D97-AF65-F5344CB8AC3E}">
        <p14:creationId xmlns:p14="http://schemas.microsoft.com/office/powerpoint/2010/main" val="2635672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Many assumptions are made when developing a new</a:t>
            </a:r>
            <a:r>
              <a:rPr lang="en-US" baseline="0" dirty="0">
                <a:latin typeface="Times New Roman" panose="02020603050405020304" pitchFamily="18" charset="0"/>
                <a:cs typeface="Times New Roman" panose="02020603050405020304" pitchFamily="18" charset="0"/>
              </a:rPr>
              <a:t> geophysical data type. We assume the strike locations are correct. We have demonstrated this visually and with calculations tied to radio towers and surface cutting faults. We assume there is a relationship between the geology and the recorded lightning attributes. This is demonstrated with map results. To calculate a depth component influencing recorded data, we first assume the Peak Current is proportional to the height of the cloud, which height is the capacitor distance the strike must bridge. The atmosphere is a very good insulator, with an electrical conductivity of 0.03-0.08 * 10</a:t>
            </a:r>
            <a:r>
              <a:rPr lang="en-US" baseline="30000" dirty="0">
                <a:latin typeface="Times New Roman" panose="02020603050405020304" pitchFamily="18" charset="0"/>
                <a:cs typeface="Times New Roman" panose="02020603050405020304" pitchFamily="18" charset="0"/>
              </a:rPr>
              <a:t>-14</a:t>
            </a:r>
            <a:r>
              <a:rPr lang="en-US" baseline="0" dirty="0">
                <a:latin typeface="Times New Roman" panose="02020603050405020304" pitchFamily="18" charset="0"/>
                <a:cs typeface="Times New Roman" panose="02020603050405020304" pitchFamily="18" charset="0"/>
              </a:rPr>
              <a:t> Siemens per Meter. </a:t>
            </a:r>
            <a:r>
              <a:rPr lang="en-US" dirty="0">
                <a:latin typeface="Times New Roman" panose="02020603050405020304" pitchFamily="18" charset="0"/>
                <a:cs typeface="Times New Roman" panose="02020603050405020304" pitchFamily="18" charset="0"/>
              </a:rPr>
              <a:t>Assuming a typical sedimentary rock has 5% porosity, the electrical conductivity of rocks is 5.0 * 10</a:t>
            </a:r>
            <a:r>
              <a:rPr lang="en-US" baseline="30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 Siemens per Meter, or about 10</a:t>
            </a:r>
            <a:r>
              <a:rPr lang="en-US" baseline="30000" dirty="0">
                <a:latin typeface="Times New Roman" panose="02020603050405020304" pitchFamily="18" charset="0"/>
                <a:cs typeface="Times New Roman" panose="02020603050405020304" pitchFamily="18" charset="0"/>
              </a:rPr>
              <a:t>10</a:t>
            </a:r>
            <a:r>
              <a:rPr lang="en-US" dirty="0">
                <a:latin typeface="Times New Roman" panose="02020603050405020304" pitchFamily="18" charset="0"/>
                <a:cs typeface="Times New Roman" panose="02020603050405020304" pitchFamily="18" charset="0"/>
              </a:rPr>
              <a:t> times the conductivity of air. It takes more Peak Current to bridge a larger capacitor distance. Our second assumption is that the depth</a:t>
            </a:r>
            <a:r>
              <a:rPr lang="en-US" baseline="0" dirty="0">
                <a:latin typeface="Times New Roman" panose="02020603050405020304" pitchFamily="18" charset="0"/>
                <a:cs typeface="Times New Roman" panose="02020603050405020304" pitchFamily="18" charset="0"/>
              </a:rPr>
              <a:t> telluric currents are influencing electrical currents in the atmosphere is mirrored around the surface of the earth.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24</a:t>
            </a:fld>
            <a:endParaRPr lang="en-US"/>
          </a:p>
        </p:txBody>
      </p:sp>
    </p:spTree>
    <p:extLst>
      <p:ext uri="{BB962C8B-B14F-4D97-AF65-F5344CB8AC3E}">
        <p14:creationId xmlns:p14="http://schemas.microsoft.com/office/powerpoint/2010/main" val="1279696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One way to look at</a:t>
            </a:r>
            <a:r>
              <a:rPr lang="en-US" baseline="0" dirty="0">
                <a:latin typeface="Times New Roman" panose="02020603050405020304" pitchFamily="18" charset="0"/>
                <a:cs typeface="Times New Roman" panose="02020603050405020304" pitchFamily="18" charset="0"/>
              </a:rPr>
              <a:t> this is that a lightning strike is like current flowing along a wire. There is a magnetic field generated orthogonal to the flow of current. These currents are gigantic, on the order of 5 to 50 thousand amperes. The magnetic fields are what charge and interact with telluric currents in the subsurface, all the way to the </a:t>
            </a:r>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Mohorovičić discontinuity. In terms of physics, lightning strikes can be compared to a relaxation oscillator,</a:t>
            </a:r>
            <a:r>
              <a:rPr lang="en-US" sz="1200" b="0" i="0" kern="1200" baseline="0" dirty="0">
                <a:solidFill>
                  <a:schemeClr val="tx1"/>
                </a:solidFill>
                <a:effectLst/>
                <a:latin typeface="Times New Roman" panose="02020603050405020304" pitchFamily="18" charset="0"/>
                <a:ea typeface="+mn-ea"/>
                <a:cs typeface="Times New Roman" panose="02020603050405020304" pitchFamily="18" charset="0"/>
              </a:rPr>
              <a:t> or a giant neon tube. With a neon light, current is built up from an input voltage until it flows through a resistor and builds up sufficient charge to bridge a capacitor. With lightning, there is an additional resistance, the resistance in the earth between the strike plate and the bottom plate of the capacitor, which is R</a:t>
            </a:r>
            <a:r>
              <a:rPr lang="en-US" sz="1200" b="0" i="0" kern="1200" baseline="-25000" dirty="0">
                <a:solidFill>
                  <a:schemeClr val="tx1"/>
                </a:solidFill>
                <a:effectLst/>
                <a:latin typeface="Times New Roman" panose="02020603050405020304" pitchFamily="18" charset="0"/>
                <a:ea typeface="+mn-ea"/>
                <a:cs typeface="Times New Roman" panose="02020603050405020304" pitchFamily="18" charset="0"/>
              </a:rPr>
              <a:t>2</a:t>
            </a:r>
            <a:r>
              <a:rPr lang="en-US" sz="1200" b="0" i="0" kern="1200" baseline="0" dirty="0">
                <a:solidFill>
                  <a:schemeClr val="tx1"/>
                </a:solidFill>
                <a:effectLst/>
                <a:latin typeface="Times New Roman" panose="02020603050405020304" pitchFamily="18" charset="0"/>
                <a:ea typeface="+mn-ea"/>
                <a:cs typeface="Times New Roman" panose="02020603050405020304" pitchFamily="18" charset="0"/>
              </a:rPr>
              <a:t> in the diagram. R</a:t>
            </a:r>
            <a:r>
              <a:rPr lang="en-US" sz="1200" b="0" i="0" kern="1200" baseline="-25000" dirty="0">
                <a:solidFill>
                  <a:schemeClr val="tx1"/>
                </a:solidFill>
                <a:effectLst/>
                <a:latin typeface="Times New Roman" panose="02020603050405020304" pitchFamily="18" charset="0"/>
                <a:ea typeface="+mn-ea"/>
                <a:cs typeface="Times New Roman" panose="02020603050405020304" pitchFamily="18" charset="0"/>
              </a:rPr>
              <a:t>2</a:t>
            </a:r>
            <a:r>
              <a:rPr lang="en-US" sz="1200" b="0" i="0" kern="1200" baseline="0" dirty="0">
                <a:solidFill>
                  <a:schemeClr val="tx1"/>
                </a:solidFill>
                <a:effectLst/>
                <a:latin typeface="Times New Roman" panose="02020603050405020304" pitchFamily="18" charset="0"/>
                <a:ea typeface="+mn-ea"/>
                <a:cs typeface="Times New Roman" panose="02020603050405020304" pitchFamily="18" charset="0"/>
              </a:rPr>
              <a:t> is calculated as the apparent resistivity in the lightning relaxation oscillator circuit.  We can place this calculated value at the surface, and average the values with a specified cell size to create a rock property map of apparent resistivity at the surface. Alternatively, we can place this calculated value in the subsurface at a depth proportional to the cloud height (Peak Current), and then placing thousands or millions of points in the subsurface, interpolate between them to create an apparent-resistivity rock property volume.</a:t>
            </a:r>
            <a:endParaRPr lang="en-US"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25</a:t>
            </a:fld>
            <a:endParaRPr lang="en-US"/>
          </a:p>
        </p:txBody>
      </p:sp>
    </p:spTree>
    <p:extLst>
      <p:ext uri="{BB962C8B-B14F-4D97-AF65-F5344CB8AC3E}">
        <p14:creationId xmlns:p14="http://schemas.microsoft.com/office/powerpoint/2010/main" val="346123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These</a:t>
            </a:r>
            <a:r>
              <a:rPr lang="en-US" baseline="0" dirty="0">
                <a:latin typeface="Times New Roman" panose="02020603050405020304" pitchFamily="18" charset="0"/>
                <a:cs typeface="Times New Roman" panose="02020603050405020304" pitchFamily="18" charset="0"/>
              </a:rPr>
              <a:t> concepts can be extended to calculate another rock property, apparent permittivity. The IP, or Induced Polarization effect, is an exploration method measuring the slow decay of voltage in the ground following the cessation of an excitation current pulse. This decay is due to the permittivity, or the capacitivity of 3-dimensional materials. Typically, the excitation current pulse is a square waveform. Lightning does not have a square waveform, but it does have a very steep onset. Variations in this steep onset are measured as Rise-Time, and show the IP effect. By treating this steep onset as the charging of a capacitor (C</a:t>
            </a:r>
            <a:r>
              <a:rPr lang="en-US" baseline="-25000" dirty="0">
                <a:latin typeface="Times New Roman" panose="02020603050405020304" pitchFamily="18" charset="0"/>
                <a:cs typeface="Times New Roman" panose="02020603050405020304" pitchFamily="18" charset="0"/>
              </a:rPr>
              <a:t>2</a:t>
            </a:r>
            <a:r>
              <a:rPr lang="en-US" baseline="0" dirty="0">
                <a:latin typeface="Times New Roman" panose="02020603050405020304" pitchFamily="18" charset="0"/>
                <a:cs typeface="Times New Roman" panose="02020603050405020304" pitchFamily="18" charset="0"/>
              </a:rPr>
              <a:t>) through a resistor (R</a:t>
            </a:r>
            <a:r>
              <a:rPr lang="en-US" baseline="-25000" dirty="0">
                <a:latin typeface="Times New Roman" panose="02020603050405020304" pitchFamily="18" charset="0"/>
                <a:cs typeface="Times New Roman" panose="02020603050405020304" pitchFamily="18" charset="0"/>
              </a:rPr>
              <a:t>3</a:t>
            </a:r>
            <a:r>
              <a:rPr lang="en-US" baseline="0" dirty="0">
                <a:latin typeface="Times New Roman" panose="02020603050405020304" pitchFamily="18" charset="0"/>
                <a:cs typeface="Times New Roman" panose="02020603050405020304" pitchFamily="18" charset="0"/>
              </a:rPr>
              <a:t>), an apparent capacitance can be calculated. From the apparent capacitance, a value for apparent permittivity can be calculated. These values can be averaged within grids at the surface to create maps of apparent permittivity, or placed in a position relative to their position in the subsurface, and interpolated to create an apparent permittivity rock property volume.</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26</a:t>
            </a:fld>
            <a:endParaRPr lang="en-US"/>
          </a:p>
        </p:txBody>
      </p:sp>
    </p:spTree>
    <p:extLst>
      <p:ext uri="{BB962C8B-B14F-4D97-AF65-F5344CB8AC3E}">
        <p14:creationId xmlns:p14="http://schemas.microsoft.com/office/powerpoint/2010/main" val="827813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The Stratton seismic survey is located west of Corpus Christi Bay, as shown here. The approximately 70 x 20 mile area,</a:t>
            </a:r>
            <a:r>
              <a:rPr lang="en-US" baseline="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labeled 268331,</a:t>
            </a:r>
            <a:r>
              <a:rPr lang="en-US" baseline="0" dirty="0">
                <a:latin typeface="Times New Roman" panose="02020603050405020304" pitchFamily="18" charset="0"/>
                <a:cs typeface="Times New Roman" panose="02020603050405020304" pitchFamily="18" charset="0"/>
              </a:rPr>
              <a:t> is the area a set of lightning-derived rock property and lightning attribute volumes were generated for this talk. This area includes both the BEG’s Stratton seismic survey, and three geologic cross-sections published by Tom Ewing at the BEG.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27</a:t>
            </a:fld>
            <a:endParaRPr lang="en-US"/>
          </a:p>
        </p:txBody>
      </p:sp>
    </p:spTree>
    <p:extLst>
      <p:ext uri="{BB962C8B-B14F-4D97-AF65-F5344CB8AC3E}">
        <p14:creationId xmlns:p14="http://schemas.microsoft.com/office/powerpoint/2010/main" val="2130514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42FDF0-2C98-43D7-95AE-5836F103E4E5}" type="slidenum">
              <a:rPr lang="en-US" smtClean="0"/>
              <a:t>31</a:t>
            </a:fld>
            <a:endParaRPr lang="en-US"/>
          </a:p>
        </p:txBody>
      </p:sp>
    </p:spTree>
    <p:extLst>
      <p:ext uri="{BB962C8B-B14F-4D97-AF65-F5344CB8AC3E}">
        <p14:creationId xmlns:p14="http://schemas.microsoft.com/office/powerpoint/2010/main" val="3467510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Because</a:t>
            </a:r>
            <a:r>
              <a:rPr lang="en-US" baseline="0" dirty="0">
                <a:latin typeface="Times New Roman" panose="02020603050405020304" pitchFamily="18" charset="0"/>
                <a:cs typeface="Times New Roman" panose="02020603050405020304" pitchFamily="18" charset="0"/>
              </a:rPr>
              <a:t> of the time available in this type of professional presentation, the next series of slides will be stepped through very quickly. Each slide shows the same sections as is shown here. The time-slice section on the upper right covers the 268331 area defined in slide 15 above. There are three faults, which were picked on the apparent-resistivity cross-sections, to show the fault trend orthogonal to cross-section A-A’. The time-slice is at 2500 milliseconds. The time-slice also shows the location of the extension of the A-A’ apparent-resistivity cross-section, in the bottom panel, which starts at the west side of the area, goes east through the Stratton survey, northeast to A, along A-A’ to A’, and then southeast to the corner of the area. The upper right cross-section is a zoom across the western portion of the bottom section. The black vertical line at the eastern edge of the horizontal scale in the bottom of the upper-right cross-section shows where this line bends to the northeast. Location of the Stratton seismic data is highlighted with a yellow arrow on each section. The attribute shown in all three windows of this display is apparent resistivity. The next 18 slides will show 18 lighting derived attributes along vertical and horizontal cross-sections at these same locations.</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32</a:t>
            </a:fld>
            <a:endParaRPr lang="en-US"/>
          </a:p>
        </p:txBody>
      </p:sp>
    </p:spTree>
    <p:extLst>
      <p:ext uri="{BB962C8B-B14F-4D97-AF65-F5344CB8AC3E}">
        <p14:creationId xmlns:p14="http://schemas.microsoft.com/office/powerpoint/2010/main" val="1189817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The spike volume gives a depth value from Peak Current to the location of each strike. This display</a:t>
            </a:r>
            <a:r>
              <a:rPr lang="en-US" baseline="0" dirty="0">
                <a:latin typeface="Times New Roman" panose="02020603050405020304" pitchFamily="18" charset="0"/>
                <a:cs typeface="Times New Roman" panose="02020603050405020304" pitchFamily="18" charset="0"/>
              </a:rPr>
              <a:t> shows the depth location of each lightning strike that falls right along the lines or the time-slice cross-section. Note, there are strikes on adjacent lines, which are interpolated in three-dimensional space to create the differences seen on these various lightning-database-derived rock property and lightning attribute volumes.</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33</a:t>
            </a:fld>
            <a:endParaRPr lang="en-US"/>
          </a:p>
        </p:txBody>
      </p:sp>
    </p:spTree>
    <p:extLst>
      <p:ext uri="{BB962C8B-B14F-4D97-AF65-F5344CB8AC3E}">
        <p14:creationId xmlns:p14="http://schemas.microsoft.com/office/powerpoint/2010/main" val="111874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42FDF0-2C98-43D7-95AE-5836F103E4E5}" type="slidenum">
              <a:rPr lang="en-US" smtClean="0"/>
              <a:t>2</a:t>
            </a:fld>
            <a:endParaRPr lang="en-US"/>
          </a:p>
        </p:txBody>
      </p:sp>
    </p:spTree>
    <p:extLst>
      <p:ext uri="{BB962C8B-B14F-4D97-AF65-F5344CB8AC3E}">
        <p14:creationId xmlns:p14="http://schemas.microsoft.com/office/powerpoint/2010/main" val="1106414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anose="02020603050405020304" pitchFamily="18" charset="0"/>
                <a:ea typeface="+mn-ea"/>
                <a:cs typeface="Times New Roman" panose="02020603050405020304" pitchFamily="18" charset="0"/>
              </a:rPr>
              <a:t>The</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a</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bsolute value for all strikes (</a:t>
            </a:r>
            <a:r>
              <a:rPr lang="en-US" sz="1200" kern="1200" dirty="0" err="1">
                <a:solidFill>
                  <a:schemeClr val="tx1"/>
                </a:solidFill>
                <a:effectLst/>
                <a:latin typeface="Times New Roman" panose="02020603050405020304" pitchFamily="18" charset="0"/>
                <a:ea typeface="+mn-ea"/>
                <a:cs typeface="Times New Roman" panose="02020603050405020304" pitchFamily="18" charset="0"/>
              </a:rPr>
              <a:t>kiloamperes</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were</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binned, averaged, posted at their calculated depth, interpolated, turned into a SEG-Y volume, and loaded into Landmark Graphics’ DecisionSpace Geoscience (DSG) software package. The color scale selected was very smooth,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so markers were</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placed in the color scale to highlight differences. The relationship with the picked faults across the Stratton survey in the upper left display are very compelling.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34</a:t>
            </a:fld>
            <a:endParaRPr lang="en-US"/>
          </a:p>
        </p:txBody>
      </p:sp>
    </p:spTree>
    <p:extLst>
      <p:ext uri="{BB962C8B-B14F-4D97-AF65-F5344CB8AC3E}">
        <p14:creationId xmlns:p14="http://schemas.microsoft.com/office/powerpoint/2010/main" val="914373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The Energy Attribute volume is determined by calculating the area</a:t>
            </a:r>
            <a:r>
              <a:rPr lang="en-US" baseline="0" dirty="0">
                <a:latin typeface="Times New Roman" panose="02020603050405020304" pitchFamily="18" charset="0"/>
                <a:cs typeface="Times New Roman" panose="02020603050405020304" pitchFamily="18" charset="0"/>
              </a:rPr>
              <a:t> under the curve defined by zero to Peak Current across the measured Rise-Time and Peak Current to zero across the measured Peak-to-Zero: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([pc * (</a:t>
            </a:r>
            <a:r>
              <a:rPr lang="en-US" sz="1200" kern="1200" dirty="0" err="1">
                <a:solidFill>
                  <a:schemeClr val="tx1"/>
                </a:solidFill>
                <a:effectLst/>
                <a:latin typeface="Times New Roman" panose="02020603050405020304" pitchFamily="18" charset="0"/>
                <a:ea typeface="+mn-ea"/>
                <a:cs typeface="Times New Roman" panose="02020603050405020304" pitchFamily="18" charset="0"/>
              </a:rPr>
              <a:t>rt</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 </a:t>
            </a:r>
            <a:r>
              <a:rPr lang="en-US" sz="1200" kern="1200" dirty="0" err="1">
                <a:solidFill>
                  <a:schemeClr val="tx1"/>
                </a:solidFill>
                <a:effectLst/>
                <a:latin typeface="Times New Roman" panose="02020603050405020304" pitchFamily="18" charset="0"/>
                <a:ea typeface="+mn-ea"/>
                <a:cs typeface="Times New Roman" panose="02020603050405020304" pitchFamily="18" charset="0"/>
              </a:rPr>
              <a:t>pz</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)/2] milliampere-seconds)</a:t>
            </a:r>
            <a:r>
              <a:rPr lang="en-US" baseline="0" dirty="0">
                <a:latin typeface="Times New Roman" panose="02020603050405020304" pitchFamily="18" charset="0"/>
                <a:cs typeface="Times New Roman" panose="02020603050405020304" pitchFamily="18" charset="0"/>
              </a:rPr>
              <a:t>.  As expected, the deeper the values the larger the lightning-derived energy values. This is because it takes more energy to bridge a larger atmospheric dielectric and capture deeper information. The units for this lightning attribute are milliampere-seconds, and range from 0 to 600 milliampere-seconds for this data set in South Texas. This same attribute ranges from 0 to 1,000 milliampere-seconds in a desert in California.</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35</a:t>
            </a:fld>
            <a:endParaRPr lang="en-US"/>
          </a:p>
        </p:txBody>
      </p:sp>
    </p:spTree>
    <p:extLst>
      <p:ext uri="{BB962C8B-B14F-4D97-AF65-F5344CB8AC3E}">
        <p14:creationId xmlns:p14="http://schemas.microsoft.com/office/powerpoint/2010/main" val="3140130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The</a:t>
            </a:r>
            <a:r>
              <a:rPr lang="en-US" baseline="0" dirty="0">
                <a:latin typeface="Times New Roman" panose="02020603050405020304" pitchFamily="18" charset="0"/>
                <a:cs typeface="Times New Roman" panose="02020603050405020304" pitchFamily="18" charset="0"/>
              </a:rPr>
              <a:t> frequency attribute is derived by calculating the inverse of the wavelength (1/[</a:t>
            </a:r>
            <a:r>
              <a:rPr lang="en-US" baseline="0" dirty="0" err="1">
                <a:latin typeface="Times New Roman" panose="02020603050405020304" pitchFamily="18" charset="0"/>
                <a:cs typeface="Times New Roman" panose="02020603050405020304" pitchFamily="18" charset="0"/>
              </a:rPr>
              <a:t>Rise-Time+Peak-to-Zero_Time</a:t>
            </a:r>
            <a:r>
              <a:rPr lang="en-US" baseline="0" dirty="0">
                <a:latin typeface="Times New Roman" panose="02020603050405020304" pitchFamily="18" charset="0"/>
                <a:cs typeface="Times New Roman" panose="02020603050405020304" pitchFamily="18" charset="0"/>
              </a:rPr>
              <a:t>]).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This is the dominant frequency of the lightning pulse (kilohertz)</a:t>
            </a:r>
            <a:r>
              <a:rPr lang="en-US" baseline="0" dirty="0">
                <a:latin typeface="Times New Roman" panose="02020603050405020304" pitchFamily="18" charset="0"/>
                <a:cs typeface="Times New Roman" panose="02020603050405020304" pitchFamily="18" charset="0"/>
              </a:rPr>
              <a:t>. The color bar selected is the color bar </a:t>
            </a:r>
            <a:r>
              <a:rPr lang="en-US" baseline="0" dirty="0" err="1">
                <a:latin typeface="Times New Roman" panose="02020603050405020304" pitchFamily="18" charset="0"/>
                <a:cs typeface="Times New Roman" panose="02020603050405020304" pitchFamily="18" charset="0"/>
              </a:rPr>
              <a:t>Seiscom</a:t>
            </a:r>
            <a:r>
              <a:rPr lang="en-US" baseline="0" dirty="0">
                <a:latin typeface="Times New Roman" panose="02020603050405020304" pitchFamily="18" charset="0"/>
                <a:cs typeface="Times New Roman" panose="02020603050405020304" pitchFamily="18" charset="0"/>
              </a:rPr>
              <a:t> Delta first used to display the Instantaneous Frequency seismic attribute. Note on the upper left section there is a low frequency anomaly corresponding to the faults interpreted on seismic data.</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36</a:t>
            </a:fld>
            <a:endParaRPr lang="en-US"/>
          </a:p>
        </p:txBody>
      </p:sp>
    </p:spTree>
    <p:extLst>
      <p:ext uri="{BB962C8B-B14F-4D97-AF65-F5344CB8AC3E}">
        <p14:creationId xmlns:p14="http://schemas.microsoft.com/office/powerpoint/2010/main" val="219970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anose="02020603050405020304" pitchFamily="18" charset="0"/>
                <a:ea typeface="+mn-ea"/>
                <a:cs typeface="Times New Roman" panose="02020603050405020304" pitchFamily="18" charset="0"/>
              </a:rPr>
              <a:t>The distributed capacitance of an earth volume computed from Rise-Time and Peak Current. Usually supplied only as a volume,</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the </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Apparent Permittivity scale is in microfarads per meter. This is one of two rock property volumes calculated from the lightning database. Again, note how well the Stratton faults are imaged by this</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lightning attribute.</a:t>
            </a:r>
            <a:endParaRPr lang="en-US" dirty="0">
              <a:effectLst/>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37</a:t>
            </a:fld>
            <a:endParaRPr lang="en-US"/>
          </a:p>
        </p:txBody>
      </p:sp>
    </p:spTree>
    <p:extLst>
      <p:ext uri="{BB962C8B-B14F-4D97-AF65-F5344CB8AC3E}">
        <p14:creationId xmlns:p14="http://schemas.microsoft.com/office/powerpoint/2010/main" val="1690484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anose="02020603050405020304" pitchFamily="18" charset="0"/>
                <a:ea typeface="+mn-ea"/>
                <a:cs typeface="Times New Roman" panose="02020603050405020304" pitchFamily="18" charset="0"/>
              </a:rPr>
              <a:t>Rise-Time of the strike in microseconds is one of the basic measurements in the lightning</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database</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A standard product has a map, as an XYZ file, and a volume. The Rise-Time scale</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is</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 in microseconds, which</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is t</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he time it takes to go from background electrical noise to Peak Current in microseconds, averaged over each cell in the project data volume.</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38</a:t>
            </a:fld>
            <a:endParaRPr lang="en-US"/>
          </a:p>
        </p:txBody>
      </p:sp>
    </p:spTree>
    <p:extLst>
      <p:ext uri="{BB962C8B-B14F-4D97-AF65-F5344CB8AC3E}">
        <p14:creationId xmlns:p14="http://schemas.microsoft.com/office/powerpoint/2010/main" val="989072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anose="02020603050405020304" pitchFamily="18" charset="0"/>
                <a:ea typeface="+mn-ea"/>
                <a:cs typeface="Times New Roman" panose="02020603050405020304" pitchFamily="18" charset="0"/>
              </a:rPr>
              <a:t>Earth Tide Gradient is the first derivative of the Earth Tide, or the maximum ebb and flow of the Earth Tide. This attribute is the density of strikes at the tide gradient. There is a definite</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relationship with the </a:t>
            </a:r>
            <a:r>
              <a:rPr lang="en-US" sz="1200" kern="1200" baseline="0" dirty="0" err="1">
                <a:solidFill>
                  <a:schemeClr val="tx1"/>
                </a:solidFill>
                <a:effectLst/>
                <a:latin typeface="Times New Roman" panose="02020603050405020304" pitchFamily="18" charset="0"/>
                <a:ea typeface="+mn-ea"/>
                <a:cs typeface="Times New Roman" panose="02020603050405020304" pitchFamily="18" charset="0"/>
              </a:rPr>
              <a:t>Vicksberg</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Expansion on the Stratton section in the top left, and a hint at </a:t>
            </a:r>
            <a:r>
              <a:rPr lang="en-US" baseline="0" dirty="0">
                <a:latin typeface="Times New Roman" panose="02020603050405020304" pitchFamily="18" charset="0"/>
                <a:cs typeface="Times New Roman" panose="02020603050405020304" pitchFamily="18" charset="0"/>
              </a:rPr>
              <a:t>Frio and Oligocene-Pleistocene expansions in the regional section going through A-A’ on the bottom. Compare this bottom section to the drawing on slide 17. There is much more work to be done to understand the relationships between these various lightning-derived attributes and geology.</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39</a:t>
            </a:fld>
            <a:endParaRPr lang="en-US"/>
          </a:p>
        </p:txBody>
      </p:sp>
    </p:spTree>
    <p:extLst>
      <p:ext uri="{BB962C8B-B14F-4D97-AF65-F5344CB8AC3E}">
        <p14:creationId xmlns:p14="http://schemas.microsoft.com/office/powerpoint/2010/main" val="645269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anose="02020603050405020304" pitchFamily="18" charset="0"/>
                <a:ea typeface="+mn-ea"/>
                <a:cs typeface="Times New Roman" panose="02020603050405020304" pitchFamily="18" charset="0"/>
              </a:rPr>
              <a:t>Earth Tide Gradient is the first derivative of the Earth Tide, or the maximum ebb and flow of the Earth Tide. This attribute is the density of strikes at the tide gradient. There is a definite</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relationship with the </a:t>
            </a:r>
            <a:r>
              <a:rPr lang="en-US" sz="1200" kern="1200" baseline="0" dirty="0" err="1">
                <a:solidFill>
                  <a:schemeClr val="tx1"/>
                </a:solidFill>
                <a:effectLst/>
                <a:latin typeface="Times New Roman" panose="02020603050405020304" pitchFamily="18" charset="0"/>
                <a:ea typeface="+mn-ea"/>
                <a:cs typeface="Times New Roman" panose="02020603050405020304" pitchFamily="18" charset="0"/>
              </a:rPr>
              <a:t>Vicksberg</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Expansion on the Stratton section in the top left, and a hint at </a:t>
            </a:r>
            <a:r>
              <a:rPr lang="en-US" baseline="0" dirty="0">
                <a:latin typeface="Times New Roman" panose="02020603050405020304" pitchFamily="18" charset="0"/>
                <a:cs typeface="Times New Roman" panose="02020603050405020304" pitchFamily="18" charset="0"/>
              </a:rPr>
              <a:t>Frio and Oligocene-Pleistocene expansions in the regional section going through A-A’ on the bottom. Compare this bottom section to the drawing on slide 17. There is much more work to be done to understand the relationships between these various lightning-derived attributes and geology.</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40</a:t>
            </a:fld>
            <a:endParaRPr lang="en-US"/>
          </a:p>
        </p:txBody>
      </p:sp>
    </p:spTree>
    <p:extLst>
      <p:ext uri="{BB962C8B-B14F-4D97-AF65-F5344CB8AC3E}">
        <p14:creationId xmlns:p14="http://schemas.microsoft.com/office/powerpoint/2010/main" val="2711661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anose="02020603050405020304" pitchFamily="18" charset="0"/>
                <a:ea typeface="+mn-ea"/>
                <a:cs typeface="Times New Roman" panose="02020603050405020304" pitchFamily="18" charset="0"/>
              </a:rPr>
              <a:t>The last attribute</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shown here, Total-Wavelet Time, is t</a:t>
            </a:r>
            <a:r>
              <a:rPr lang="en-US" sz="1200" kern="1200" dirty="0">
                <a:solidFill>
                  <a:schemeClr val="tx1"/>
                </a:solidFill>
                <a:effectLst/>
                <a:latin typeface="Times New Roman" panose="02020603050405020304" pitchFamily="18" charset="0"/>
                <a:ea typeface="+mn-ea"/>
                <a:cs typeface="Times New Roman" panose="02020603050405020304" pitchFamily="18" charset="0"/>
              </a:rPr>
              <a:t>he sum of Rise-Time + Peak-to-Zero Time.</a:t>
            </a: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 The attribute is measured in microseconds, and appears to have a relationship to faulting, as shown with the Stratton seismic data in the upper left display. This 18 slide introduction to lightning-database-derived rock property and lightning attributes introduces a significant new set of data volumes which can be generated anyplace the data is available. In the U.S. and Canada, these volumes can be generated anyplace out to at least 300 foot water depths. Over the rest of the world, there is the GLD-360 database, which allows creation of 10 of these attributes out to water depths of at least 300 feet. These lightning attribute data volumes provide a new way to evaluate the geology of the world at the surface and from about 4,000 foot to 25,000 foot depths.</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41</a:t>
            </a:fld>
            <a:endParaRPr lang="en-US"/>
          </a:p>
        </p:txBody>
      </p:sp>
    </p:spTree>
    <p:extLst>
      <p:ext uri="{BB962C8B-B14F-4D97-AF65-F5344CB8AC3E}">
        <p14:creationId xmlns:p14="http://schemas.microsoft.com/office/powerpoint/2010/main" val="1959542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42FDF0-2C98-43D7-95AE-5836F103E4E5}" type="slidenum">
              <a:rPr lang="en-US" smtClean="0"/>
              <a:t>42</a:t>
            </a:fld>
            <a:endParaRPr lang="en-US"/>
          </a:p>
        </p:txBody>
      </p:sp>
    </p:spTree>
    <p:extLst>
      <p:ext uri="{BB962C8B-B14F-4D97-AF65-F5344CB8AC3E}">
        <p14:creationId xmlns:p14="http://schemas.microsoft.com/office/powerpoint/2010/main" val="2719450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Dynamic Measurement</a:t>
            </a:r>
            <a:r>
              <a:rPr lang="en-US" baseline="0" dirty="0">
                <a:latin typeface="Times New Roman" panose="02020603050405020304" pitchFamily="18" charset="0"/>
                <a:cs typeface="Times New Roman" panose="02020603050405020304" pitchFamily="18" charset="0"/>
              </a:rPr>
              <a:t> started because a Commercial Real Estate Developer noticed lightning striking at the same place on his property on the east flank of the Hockley Salt Dome three times with about a 12 month interval between each set of strikes. The west side of upper left shows the Hockley Dome. It also shows a fault which goes to the northeast from the dome, cutting highway 290. There has been damage to roads at the surface along this fault. So a resistivity survey was collected to see if the impact of the fault could be seen in the subsurface. Results were published in The Leading Edge in February of 2011, as shown in the resistivity cross-section at the top. One of Dynamic’s Geophysicists, Louie Berent, pulled a lightning-derived apparent-resistivity section out of a lightning analysis project over the Hockley Dome along this same profile. The result is shown in the apparent-resistivity section at the bottom. There is a significant fault, in black, interpreted which matches the location of the fault interpreted on the 136-foot-deep traditional resistivity section. The depths of the lightning-derived apparent-resistivity section are believed to be from 5,000 feet to about 25,000 feet. Note that this section was generated before Dynamic started muting the data above the first valid data (data onset). Also note that there are 9 other faults interpreted on this cross-section. These faults carry from section to section, and can mapped over a large area, demonstrating how lighting analysis can create a geologic framework for any area with limited subsurface control.</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43</a:t>
            </a:fld>
            <a:endParaRPr lang="en-US"/>
          </a:p>
        </p:txBody>
      </p:sp>
    </p:spTree>
    <p:extLst>
      <p:ext uri="{BB962C8B-B14F-4D97-AF65-F5344CB8AC3E}">
        <p14:creationId xmlns:p14="http://schemas.microsoft.com/office/powerpoint/2010/main" val="3329653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42FDF0-2C98-43D7-95AE-5836F103E4E5}" type="slidenum">
              <a:rPr lang="en-US" smtClean="0"/>
              <a:t>11</a:t>
            </a:fld>
            <a:endParaRPr lang="en-US"/>
          </a:p>
        </p:txBody>
      </p:sp>
    </p:spTree>
    <p:extLst>
      <p:ext uri="{BB962C8B-B14F-4D97-AF65-F5344CB8AC3E}">
        <p14:creationId xmlns:p14="http://schemas.microsoft.com/office/powerpoint/2010/main" val="243920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This slide</a:t>
            </a:r>
            <a:r>
              <a:rPr lang="en-US" baseline="0" dirty="0">
                <a:latin typeface="Times New Roman" panose="02020603050405020304" pitchFamily="18" charset="0"/>
                <a:cs typeface="Times New Roman" panose="02020603050405020304" pitchFamily="18" charset="0"/>
              </a:rPr>
              <a:t> is from a lightning analysis project in Iberia Parish, Louisiana. It nicely illustrates how some maps, like Lightning Density on the left show areas of high and low lightning density. There are also lineaments on this map which relate to fault trends and shallow water. This map is not impacted by geology in the same way as the Rate-of-Rise-Time map on the right is. Rate-of-Rise-Time seems to be impacted by shallow fresh water, and in this case by salt domes which come up to the surface. The location of the three salt domes in this area are very evident on this display, as well as fresh water to the northeast of the two southeast salt domes. Lightning strikes are interacting with geology.</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44</a:t>
            </a:fld>
            <a:endParaRPr lang="en-US"/>
          </a:p>
        </p:txBody>
      </p:sp>
    </p:spTree>
    <p:extLst>
      <p:ext uri="{BB962C8B-B14F-4D97-AF65-F5344CB8AC3E}">
        <p14:creationId xmlns:p14="http://schemas.microsoft.com/office/powerpoint/2010/main" val="1954154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Lightning analysis response varies by area. This example was put together centered on the</a:t>
            </a:r>
            <a:r>
              <a:rPr lang="en-US" baseline="0" dirty="0">
                <a:latin typeface="Times New Roman" panose="02020603050405020304" pitchFamily="18" charset="0"/>
                <a:cs typeface="Times New Roman" panose="02020603050405020304" pitchFamily="18" charset="0"/>
              </a:rPr>
              <a:t> MTU cross-hole tomography well test site in the northwest portion of the Michigan Peninsula. The display is a horizontal apparent-resistivity section at about 2800 milliseconds. Wells from the Michigan Geological Survey are overlaid. Red wells are gas wells, which are located where the highest resistivities (reds and yellows) are on the time-slice section. Oil wells fall along lineaments and around one of the circular resistivity anomalies, as noted with the yellow interpretations. Dynamic Measurement needs to get the well logs, and to work on calibrating the vertical axes of the apparent-resistivity volume as well as the calculated apparent-resistivity values with the resistivity values on available well logs. This is part of the ongoing work of a startup operation.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45</a:t>
            </a:fld>
            <a:endParaRPr lang="en-US"/>
          </a:p>
        </p:txBody>
      </p:sp>
    </p:spTree>
    <p:extLst>
      <p:ext uri="{BB962C8B-B14F-4D97-AF65-F5344CB8AC3E}">
        <p14:creationId xmlns:p14="http://schemas.microsoft.com/office/powerpoint/2010/main" val="77934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The last section of this presentation provides a highlight</a:t>
            </a:r>
            <a:r>
              <a:rPr lang="en-US" baseline="0" dirty="0">
                <a:latin typeface="Times New Roman" panose="02020603050405020304" pitchFamily="18" charset="0"/>
                <a:cs typeface="Times New Roman" panose="02020603050405020304" pitchFamily="18" charset="0"/>
              </a:rPr>
              <a:t> from four lightning analysis projects in Arizona, Louisiana, Michigan, and Texas.</a:t>
            </a:r>
          </a:p>
          <a:p>
            <a:endParaRPr lang="en-US" baseline="0" dirty="0">
              <a:latin typeface="Times New Roman" panose="02020603050405020304" pitchFamily="18" charset="0"/>
              <a:cs typeface="Times New Roman" panose="02020603050405020304" pitchFamily="18" charset="0"/>
            </a:endParaRPr>
          </a:p>
          <a:p>
            <a:r>
              <a:rPr lang="en-US" baseline="0" dirty="0">
                <a:latin typeface="Times New Roman" panose="02020603050405020304" pitchFamily="18" charset="0"/>
                <a:cs typeface="Times New Roman" panose="02020603050405020304" pitchFamily="18" charset="0"/>
              </a:rPr>
              <a:t>This first example shows some lightning-derived map and volume displays across the multi-billion Resolution Copper Mine near Superior, Arizona. This first slide shows maps of NLDN measured Peak Current and derived Rise-Rate. The white structure is the approximate extent of the copper porphyry deposit. The red dashed outline on the two lightning attribute maps shows a halo around this display, and there are interpreted possible volcanic sills through the deposit. Dynamic Measurement will be doing more work with these data volumes and tying the results to ground truth from mining results.</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46</a:t>
            </a:fld>
            <a:endParaRPr lang="en-US"/>
          </a:p>
        </p:txBody>
      </p:sp>
    </p:spTree>
    <p:extLst>
      <p:ext uri="{BB962C8B-B14F-4D97-AF65-F5344CB8AC3E}">
        <p14:creationId xmlns:p14="http://schemas.microsoft.com/office/powerpoint/2010/main" val="2993225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One of the new capabilities Dynamic has developed is the ability to create lighting derived “check-shot” surveys, which are named</a:t>
            </a:r>
            <a:r>
              <a:rPr lang="en-US" baseline="0" dirty="0">
                <a:latin typeface="Times New Roman" panose="02020603050405020304" pitchFamily="18" charset="0"/>
                <a:cs typeface="Times New Roman" panose="02020603050405020304" pitchFamily="18" charset="0"/>
              </a:rPr>
              <a:t> SPOT</a:t>
            </a:r>
            <a:r>
              <a:rPr lang="en-US" baseline="30000" dirty="0">
                <a:latin typeface="Times New Roman" panose="02020603050405020304" pitchFamily="18" charset="0"/>
                <a:cs typeface="Times New Roman" panose="02020603050405020304" pitchFamily="18" charset="0"/>
              </a:rPr>
              <a:t>SM</a:t>
            </a:r>
            <a:r>
              <a:rPr lang="en-US" baseline="0" dirty="0">
                <a:latin typeface="Times New Roman" panose="02020603050405020304" pitchFamily="18" charset="0"/>
                <a:cs typeface="Times New Roman" panose="02020603050405020304" pitchFamily="18" charset="0"/>
              </a:rPr>
              <a:t> (Strike Position Observation Trend) surveys. SPOT</a:t>
            </a:r>
            <a:r>
              <a:rPr lang="en-US" baseline="30000" dirty="0">
                <a:latin typeface="Times New Roman" panose="02020603050405020304" pitchFamily="18" charset="0"/>
                <a:cs typeface="Times New Roman" panose="02020603050405020304" pitchFamily="18" charset="0"/>
              </a:rPr>
              <a:t>SM</a:t>
            </a:r>
            <a:r>
              <a:rPr lang="en-US" baseline="0" dirty="0">
                <a:latin typeface="Times New Roman" panose="02020603050405020304" pitchFamily="18" charset="0"/>
                <a:cs typeface="Times New Roman" panose="02020603050405020304" pitchFamily="18" charset="0"/>
              </a:rPr>
              <a:t> surveys can be created anyplace, quickly and inexpensively. Each survey is defined by a location and a radius out from that radius. These surveys cost 10% of the price of a D.NSEM</a:t>
            </a:r>
            <a:r>
              <a:rPr lang="en-US" baseline="30000" dirty="0">
                <a:latin typeface="Times New Roman" panose="02020603050405020304" pitchFamily="18" charset="0"/>
                <a:cs typeface="Times New Roman" panose="02020603050405020304" pitchFamily="18" charset="0"/>
              </a:rPr>
              <a:t>SM</a:t>
            </a:r>
            <a:r>
              <a:rPr lang="en-US" baseline="0" dirty="0">
                <a:latin typeface="Times New Roman" panose="02020603050405020304" pitchFamily="18" charset="0"/>
                <a:cs typeface="Times New Roman" panose="02020603050405020304" pitchFamily="18" charset="0"/>
              </a:rPr>
              <a:t> (Dynamic Natural Sourced Electromagnetic Survey) for a 500 foot radius (0.03 square mile) survey, up to about the same price for a 2 mile radius SPOT</a:t>
            </a:r>
            <a:r>
              <a:rPr lang="en-US" baseline="30000" dirty="0">
                <a:latin typeface="Times New Roman" panose="02020603050405020304" pitchFamily="18" charset="0"/>
                <a:cs typeface="Times New Roman" panose="02020603050405020304" pitchFamily="18" charset="0"/>
              </a:rPr>
              <a:t>SM</a:t>
            </a:r>
            <a:r>
              <a:rPr lang="en-US" baseline="0" dirty="0">
                <a:latin typeface="Times New Roman" panose="02020603050405020304" pitchFamily="18" charset="0"/>
                <a:cs typeface="Times New Roman" panose="02020603050405020304" pitchFamily="18" charset="0"/>
              </a:rPr>
              <a:t> survey. The same lightning-derived rock property and lightning attributes shown in the previous section are generated as circular maps and cylindrical volumes at SPOT</a:t>
            </a:r>
            <a:r>
              <a:rPr lang="en-US" baseline="30000" dirty="0">
                <a:latin typeface="Times New Roman" panose="02020603050405020304" pitchFamily="18" charset="0"/>
                <a:cs typeface="Times New Roman" panose="02020603050405020304" pitchFamily="18" charset="0"/>
              </a:rPr>
              <a:t>SM</a:t>
            </a:r>
            <a:r>
              <a:rPr lang="en-US" baseline="0" dirty="0">
                <a:latin typeface="Times New Roman" panose="02020603050405020304" pitchFamily="18" charset="0"/>
                <a:cs typeface="Times New Roman" panose="02020603050405020304" pitchFamily="18" charset="0"/>
              </a:rPr>
              <a:t> locations.</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47</a:t>
            </a:fld>
            <a:endParaRPr lang="en-US"/>
          </a:p>
        </p:txBody>
      </p:sp>
    </p:spTree>
    <p:extLst>
      <p:ext uri="{BB962C8B-B14F-4D97-AF65-F5344CB8AC3E}">
        <p14:creationId xmlns:p14="http://schemas.microsoft.com/office/powerpoint/2010/main" val="579760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baseline="0" dirty="0">
                <a:latin typeface="Times New Roman" panose="02020603050405020304" pitchFamily="18" charset="0"/>
                <a:cs typeface="Times New Roman" panose="02020603050405020304" pitchFamily="18" charset="0"/>
              </a:rPr>
              <a:t>SPOT</a:t>
            </a:r>
            <a:r>
              <a:rPr lang="en-US" baseline="30000" dirty="0">
                <a:latin typeface="Times New Roman" panose="02020603050405020304" pitchFamily="18" charset="0"/>
                <a:cs typeface="Times New Roman" panose="02020603050405020304" pitchFamily="18" charset="0"/>
              </a:rPr>
              <a:t>SM</a:t>
            </a:r>
            <a:r>
              <a:rPr lang="en-US" baseline="0" dirty="0">
                <a:latin typeface="Times New Roman" panose="02020603050405020304" pitchFamily="18" charset="0"/>
                <a:cs typeface="Times New Roman" panose="02020603050405020304" pitchFamily="18" charset="0"/>
              </a:rPr>
              <a:t> Surveys </a:t>
            </a:r>
            <a:r>
              <a:rPr lang="en-US" dirty="0">
                <a:latin typeface="Times New Roman" panose="02020603050405020304" pitchFamily="18" charset="0"/>
                <a:cs typeface="Times New Roman" panose="02020603050405020304" pitchFamily="18" charset="0"/>
              </a:rPr>
              <a:t>provide an inexpensive way to check out</a:t>
            </a:r>
            <a:r>
              <a:rPr lang="en-US" baseline="0" dirty="0">
                <a:latin typeface="Times New Roman" panose="02020603050405020304" pitchFamily="18" charset="0"/>
                <a:cs typeface="Times New Roman" panose="02020603050405020304" pitchFamily="18" charset="0"/>
              </a:rPr>
              <a:t> the anticipated lightning attribute response for an area. These surveys can be followed up with a D.NSEM</a:t>
            </a:r>
            <a:r>
              <a:rPr lang="en-US" baseline="30000" dirty="0">
                <a:latin typeface="Times New Roman" panose="02020603050405020304" pitchFamily="18" charset="0"/>
                <a:cs typeface="Times New Roman" panose="02020603050405020304" pitchFamily="18" charset="0"/>
              </a:rPr>
              <a:t>SM</a:t>
            </a:r>
            <a:r>
              <a:rPr lang="en-US" baseline="0" dirty="0">
                <a:latin typeface="Times New Roman" panose="02020603050405020304" pitchFamily="18" charset="0"/>
                <a:cs typeface="Times New Roman" panose="02020603050405020304" pitchFamily="18" charset="0"/>
              </a:rPr>
              <a:t> survey over the area in order to generate a regional geologic framework, or to tie into existing well logs, gravity, magnetic, magnetotelluric, 2-D seismic, geologic cross-sections, 3-D seismic, 4-D seismic, and other available geological and geophysical control.</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48</a:t>
            </a:fld>
            <a:endParaRPr lang="en-US"/>
          </a:p>
        </p:txBody>
      </p:sp>
    </p:spTree>
    <p:extLst>
      <p:ext uri="{BB962C8B-B14F-4D97-AF65-F5344CB8AC3E}">
        <p14:creationId xmlns:p14="http://schemas.microsoft.com/office/powerpoint/2010/main" val="1834510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Dynamic</a:t>
            </a:r>
            <a:r>
              <a:rPr lang="en-US" baseline="0" dirty="0">
                <a:latin typeface="Times New Roman" panose="02020603050405020304" pitchFamily="18" charset="0"/>
                <a:cs typeface="Times New Roman" panose="02020603050405020304" pitchFamily="18" charset="0"/>
              </a:rPr>
              <a:t> Measurement did a comparison test of NLDN lightning density and GLD-360 density over the same area at Resolution Copper. The results are different, which is to be expected with VLF and LF/VLF sensors. However, the halo is similar from both lightning databases, as shown above. This gives Dynamic Measurement confidence we can accomplish this same type of analysis anyplace in the world out to about 300 foot water depths using the GLD-360 database.</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49</a:t>
            </a:fld>
            <a:endParaRPr lang="en-US"/>
          </a:p>
        </p:txBody>
      </p:sp>
    </p:spTree>
    <p:extLst>
      <p:ext uri="{BB962C8B-B14F-4D97-AF65-F5344CB8AC3E}">
        <p14:creationId xmlns:p14="http://schemas.microsoft.com/office/powerpoint/2010/main" val="26806615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42FDF0-2C98-43D7-95AE-5836F103E4E5}" type="slidenum">
              <a:rPr lang="en-US" smtClean="0"/>
              <a:t>58</a:t>
            </a:fld>
            <a:endParaRPr lang="en-US"/>
          </a:p>
        </p:txBody>
      </p:sp>
    </p:spTree>
    <p:extLst>
      <p:ext uri="{BB962C8B-B14F-4D97-AF65-F5344CB8AC3E}">
        <p14:creationId xmlns:p14="http://schemas.microsoft.com/office/powerpoint/2010/main" val="2888929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42FDF0-2C98-43D7-95AE-5836F103E4E5}" type="slidenum">
              <a:rPr lang="en-US" smtClean="0"/>
              <a:t>61</a:t>
            </a:fld>
            <a:endParaRPr lang="en-US"/>
          </a:p>
        </p:txBody>
      </p:sp>
    </p:spTree>
    <p:extLst>
      <p:ext uri="{BB962C8B-B14F-4D97-AF65-F5344CB8AC3E}">
        <p14:creationId xmlns:p14="http://schemas.microsoft.com/office/powerpoint/2010/main" val="580287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I</a:t>
            </a:r>
            <a:r>
              <a:rPr lang="en-US" baseline="0" dirty="0">
                <a:latin typeface="Times New Roman" panose="02020603050405020304" pitchFamily="18" charset="0"/>
                <a:cs typeface="Times New Roman" panose="02020603050405020304" pitchFamily="18" charset="0"/>
              </a:rPr>
              <a:t> listed myself as the sole author b</a:t>
            </a:r>
            <a:r>
              <a:rPr lang="en-US" dirty="0">
                <a:latin typeface="Times New Roman" panose="02020603050405020304" pitchFamily="18" charset="0"/>
                <a:cs typeface="Times New Roman" panose="02020603050405020304" pitchFamily="18" charset="0"/>
              </a:rPr>
              <a:t>ecause I live in Cedar City, Utah, and I am the only one who would be attending The</a:t>
            </a:r>
            <a:r>
              <a:rPr lang="en-US" baseline="0" dirty="0">
                <a:latin typeface="Times New Roman" panose="02020603050405020304" pitchFamily="18" charset="0"/>
                <a:cs typeface="Times New Roman" panose="02020603050405020304" pitchFamily="18" charset="0"/>
              </a:rPr>
              <a:t> Pacific Coast and Rocky Mountain Section of the AAPG meeting in Las Vegas. However, there are many people who contributed to the material presented, as listed here. Thank you for attending and thank you for your questions and comments and discussions about Dynamic Measurement technologies.</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64</a:t>
            </a:fld>
            <a:endParaRPr lang="en-US"/>
          </a:p>
        </p:txBody>
      </p:sp>
    </p:spTree>
    <p:extLst>
      <p:ext uri="{BB962C8B-B14F-4D97-AF65-F5344CB8AC3E}">
        <p14:creationId xmlns:p14="http://schemas.microsoft.com/office/powerpoint/2010/main" val="1010125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42FDF0-2C98-43D7-95AE-5836F103E4E5}" type="slidenum">
              <a:rPr lang="en-US" smtClean="0"/>
              <a:t>12</a:t>
            </a:fld>
            <a:endParaRPr lang="en-US"/>
          </a:p>
        </p:txBody>
      </p:sp>
    </p:spTree>
    <p:extLst>
      <p:ext uri="{BB962C8B-B14F-4D97-AF65-F5344CB8AC3E}">
        <p14:creationId xmlns:p14="http://schemas.microsoft.com/office/powerpoint/2010/main" val="231842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The</a:t>
            </a:r>
            <a:r>
              <a:rPr lang="en-US" baseline="0" dirty="0">
                <a:latin typeface="Times New Roman" panose="02020603050405020304" pitchFamily="18" charset="0"/>
                <a:cs typeface="Times New Roman" panose="02020603050405020304" pitchFamily="18" charset="0"/>
              </a:rPr>
              <a:t> presentation is divided into 5 sections, as listed above.</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14</a:t>
            </a:fld>
            <a:endParaRPr lang="en-US"/>
          </a:p>
        </p:txBody>
      </p:sp>
    </p:spTree>
    <p:extLst>
      <p:ext uri="{BB962C8B-B14F-4D97-AF65-F5344CB8AC3E}">
        <p14:creationId xmlns:p14="http://schemas.microsoft.com/office/powerpoint/2010/main" val="1843360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Lighting occurs everywhere, as shown in this worldwide map of lightning density. This data is from Vaisala’s private GLD-360</a:t>
            </a:r>
            <a:r>
              <a:rPr lang="en-US" baseline="0" dirty="0">
                <a:latin typeface="Times New Roman" panose="02020603050405020304" pitchFamily="18" charset="0"/>
                <a:cs typeface="Times New Roman" panose="02020603050405020304" pitchFamily="18" charset="0"/>
              </a:rPr>
              <a:t> (Global Lightning Database), which has been collecting data for the last 5 years. GLD-360 data is based on VLF (Very Low Frequency) sensors, and has less resolution than data collected LF (Low Frequency) sensors. It also does not include some of the attributes collected with other lightning detection networks.</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15</a:t>
            </a:fld>
            <a:endParaRPr lang="en-US"/>
          </a:p>
        </p:txBody>
      </p:sp>
    </p:spTree>
    <p:extLst>
      <p:ext uri="{BB962C8B-B14F-4D97-AF65-F5344CB8AC3E}">
        <p14:creationId xmlns:p14="http://schemas.microsoft.com/office/powerpoint/2010/main" val="2544421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The </a:t>
            </a:r>
            <a:r>
              <a:rPr lang="en-US" baseline="0" dirty="0">
                <a:latin typeface="Times New Roman" panose="02020603050405020304" pitchFamily="18" charset="0"/>
                <a:cs typeface="Times New Roman" panose="02020603050405020304" pitchFamily="18" charset="0"/>
              </a:rPr>
              <a:t>North American Lightning Detection Network (</a:t>
            </a:r>
            <a:r>
              <a:rPr lang="en-US" dirty="0">
                <a:latin typeface="Times New Roman" panose="02020603050405020304" pitchFamily="18" charset="0"/>
                <a:cs typeface="Times New Roman" panose="02020603050405020304" pitchFamily="18" charset="0"/>
              </a:rPr>
              <a:t>NALDN</a:t>
            </a:r>
            <a:r>
              <a:rPr lang="en-US" baseline="0" dirty="0">
                <a:latin typeface="Times New Roman" panose="02020603050405020304" pitchFamily="18" charset="0"/>
                <a:cs typeface="Times New Roman" panose="02020603050405020304" pitchFamily="18" charset="0"/>
              </a:rPr>
              <a:t> ) is comprised of the private National Lightning Detection Network (NLDN) shown above, and the public Canadian Lightning Detection Network (CLDN) in Canada. This network of sensors was started in the early 1980’s, approximately the same time we started Landmark Graphics Corporation. Dr. Richard Orville, who was a professor at the University of New York at Albany and who proved it was possible to triangulate lightning strike locations, explained how interesting this data was to insurance companies. At the time, about 60% of insurance claims on houses people said were burned down by lightning were fraudulent or misrepresented. Today the NLDN is mostly funded by insurance, meteorology weather forecasting, and airport and golf course safety industries. The map above shows the density of lightning strikes recorded by the NLDN. Note the low density of strikes across the Snake River Plains volcanic flows. This is an example showing there is a relationship between geology and lightning strike locations.</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16</a:t>
            </a:fld>
            <a:endParaRPr lang="en-US"/>
          </a:p>
        </p:txBody>
      </p:sp>
    </p:spTree>
    <p:extLst>
      <p:ext uri="{BB962C8B-B14F-4D97-AF65-F5344CB8AC3E}">
        <p14:creationId xmlns:p14="http://schemas.microsoft.com/office/powerpoint/2010/main" val="1474556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The VLF/LF</a:t>
            </a:r>
            <a:r>
              <a:rPr lang="en-US" baseline="0" dirty="0">
                <a:latin typeface="Times New Roman" panose="02020603050405020304" pitchFamily="18" charset="0"/>
                <a:cs typeface="Times New Roman" panose="02020603050405020304" pitchFamily="18" charset="0"/>
              </a:rPr>
              <a:t> sensors used to record lightning strike attributes are about 6 feet tall. When there is a lightning strike, it sends out an electromagnetic pulse. The clicks you have heard on an AM radio during a lightning storm are lightning strikes. The sensors measure magnetic inclination to give the direction. Direction coupled with time allows locations to be triangulated. </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17</a:t>
            </a:fld>
            <a:endParaRPr lang="en-US"/>
          </a:p>
        </p:txBody>
      </p:sp>
    </p:spTree>
    <p:extLst>
      <p:ext uri="{BB962C8B-B14F-4D97-AF65-F5344CB8AC3E}">
        <p14:creationId xmlns:p14="http://schemas.microsoft.com/office/powerpoint/2010/main" val="173721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There</a:t>
            </a:r>
            <a:r>
              <a:rPr lang="en-US" baseline="0" dirty="0">
                <a:latin typeface="Times New Roman" panose="02020603050405020304" pitchFamily="18" charset="0"/>
                <a:cs typeface="Times New Roman" panose="02020603050405020304" pitchFamily="18" charset="0"/>
              </a:rPr>
              <a:t> are 115 lightning detection sensors in the NLDN, providing coverage across the continental United States. These sensors have a flash detection efficiency of over 95%. Horizontal accuracy is published as being less than 200 meters, and Dynamic Measurement has demonstrated this accuracy can be 50 meters or even 5 meters in some cases. This means the horizontal accuracy of lightning strike locations is similar to the trace location accuracy for a 3-D seismic survey. A typical lightning strike in Texas is recorded on 14 to 24 sensors, where some of the sensors are more than 300 miles away. </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D42FDF0-2C98-43D7-95AE-5836F103E4E5}" type="slidenum">
              <a:rPr lang="en-US" smtClean="0"/>
              <a:t>18</a:t>
            </a:fld>
            <a:endParaRPr lang="en-US"/>
          </a:p>
        </p:txBody>
      </p:sp>
    </p:spTree>
    <p:extLst>
      <p:ext uri="{BB962C8B-B14F-4D97-AF65-F5344CB8AC3E}">
        <p14:creationId xmlns:p14="http://schemas.microsoft.com/office/powerpoint/2010/main" val="4275458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0" name="PlaceHolder 3"/>
          <p:cNvSpPr>
            <a:spLocks noGrp="1"/>
          </p:cNvSpPr>
          <p:nvPr>
            <p:ph type="dt"/>
          </p:nvPr>
        </p:nvSpPr>
        <p:spPr>
          <a:xfrm>
            <a:off x="671949" y="6887160"/>
            <a:ext cx="31307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r>
              <a:rPr lang="en-US" spc="-1" dirty="0"/>
              <a:t>12 October 2019</a:t>
            </a:r>
            <a:endParaRPr lang="en-US" sz="825" dirty="0"/>
          </a:p>
        </p:txBody>
      </p:sp>
      <p:sp>
        <p:nvSpPr>
          <p:cNvPr id="7" name="PlaceHolder 1"/>
          <p:cNvSpPr>
            <a:spLocks noGrp="1"/>
          </p:cNvSpPr>
          <p:nvPr>
            <p:ph type="title" idx="11"/>
          </p:nvPr>
        </p:nvSpPr>
        <p:spPr>
          <a:xfrm>
            <a:off x="2432647" y="300960"/>
            <a:ext cx="10333387" cy="1262160"/>
          </a:xfrm>
          <a:prstGeom prst="rect">
            <a:avLst/>
          </a:prstGeom>
        </p:spPr>
        <p:txBody>
          <a:bodyPr lIns="0" tIns="0" rIns="0" bIns="0" anchor="ctr"/>
          <a:lstStyle>
            <a:lvl1pPr>
              <a:defRPr sz="3200" b="1"/>
            </a:lvl1pPr>
          </a:lstStyle>
          <a:p>
            <a:pPr algn="ctr"/>
            <a:endParaRPr dirty="0"/>
          </a:p>
        </p:txBody>
      </p:sp>
      <p:sp>
        <p:nvSpPr>
          <p:cNvPr id="8" name="PlaceHolder 2"/>
          <p:cNvSpPr>
            <a:spLocks noGrp="1"/>
          </p:cNvSpPr>
          <p:nvPr>
            <p:ph type="body" idx="12"/>
          </p:nvPr>
        </p:nvSpPr>
        <p:spPr>
          <a:xfrm>
            <a:off x="2432651" y="1768680"/>
            <a:ext cx="10333385" cy="4384440"/>
          </a:xfrm>
          <a:prstGeom prst="rect">
            <a:avLst/>
          </a:prstGeom>
        </p:spPr>
        <p:txBody>
          <a:bodyPr lIns="0" tIns="0" rIns="0" bIns="0"/>
          <a:lstStyle>
            <a:lvl1pPr>
              <a:defRPr sz="2800"/>
            </a:lvl1pPr>
          </a:lstStyle>
          <a:p>
            <a:endParaRPr dirty="0"/>
          </a:p>
        </p:txBody>
      </p:sp>
      <p:sp>
        <p:nvSpPr>
          <p:cNvPr id="14" name="PlaceHolder 4"/>
          <p:cNvSpPr>
            <a:spLocks noGrp="1"/>
          </p:cNvSpPr>
          <p:nvPr>
            <p:ph type="ftr" idx="13"/>
          </p:nvPr>
        </p:nvSpPr>
        <p:spPr>
          <a:xfrm>
            <a:off x="4596121" y="6887160"/>
            <a:ext cx="5498141"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ctr"/>
            <a:r>
              <a:rPr lang="en-US" spc="-1" dirty="0"/>
              <a:t>Copyright © 2019</a:t>
            </a:r>
          </a:p>
          <a:p>
            <a:pPr algn="ctr"/>
            <a:r>
              <a:rPr lang="en-US" sz="825" spc="-1" dirty="0"/>
              <a:t>Dynamic Measurement LLC.</a:t>
            </a:r>
            <a:endParaRPr lang="en-US" sz="825" dirty="0"/>
          </a:p>
        </p:txBody>
      </p:sp>
      <p:sp>
        <p:nvSpPr>
          <p:cNvPr id="15" name="PlaceHolder 5"/>
          <p:cNvSpPr>
            <a:spLocks noGrp="1"/>
          </p:cNvSpPr>
          <p:nvPr>
            <p:ph type="sldNum" idx="4"/>
          </p:nvPr>
        </p:nvSpPr>
        <p:spPr>
          <a:xfrm>
            <a:off x="10255626" y="6887160"/>
            <a:ext cx="29224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r"/>
            <a:r>
              <a:rPr lang="pt-BR" spc="-1" dirty="0"/>
              <a:t>SunCity RockOn Rock Club      </a:t>
            </a:r>
            <a:fld id="{E22B766B-36F5-4990-9CCF-12D98C66DF84}" type="slidenum">
              <a:rPr lang="en-US" spc="-1" smtClean="0"/>
              <a:pPr algn="r"/>
              <a:t>‹#›</a:t>
            </a:fld>
            <a:endParaRPr lang="en-US" sz="825"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2241000" y="300960"/>
            <a:ext cx="10525034" cy="1262160"/>
          </a:xfrm>
          <a:prstGeom prst="rect">
            <a:avLst/>
          </a:prstGeom>
        </p:spPr>
        <p:txBody>
          <a:bodyPr lIns="0" tIns="0" rIns="0" bIns="0" anchor="ctr"/>
          <a:lstStyle>
            <a:lvl1pPr>
              <a:defRPr sz="3200"/>
            </a:lvl1pPr>
          </a:lstStyle>
          <a:p>
            <a:pPr algn="ctr"/>
            <a:endParaRPr dirty="0"/>
          </a:p>
        </p:txBody>
      </p:sp>
      <p:sp>
        <p:nvSpPr>
          <p:cNvPr id="27" name="PlaceHolder 2"/>
          <p:cNvSpPr>
            <a:spLocks noGrp="1"/>
          </p:cNvSpPr>
          <p:nvPr>
            <p:ph type="body"/>
          </p:nvPr>
        </p:nvSpPr>
        <p:spPr>
          <a:xfrm>
            <a:off x="2241000" y="1768680"/>
            <a:ext cx="10525034" cy="2091240"/>
          </a:xfrm>
          <a:prstGeom prst="rect">
            <a:avLst/>
          </a:prstGeom>
        </p:spPr>
        <p:txBody>
          <a:bodyPr lIns="0" tIns="0" rIns="0" bIns="0"/>
          <a:lstStyle/>
          <a:p>
            <a:endParaRPr/>
          </a:p>
        </p:txBody>
      </p:sp>
      <p:sp>
        <p:nvSpPr>
          <p:cNvPr id="28" name="PlaceHolder 3"/>
          <p:cNvSpPr>
            <a:spLocks noGrp="1"/>
          </p:cNvSpPr>
          <p:nvPr>
            <p:ph type="body"/>
          </p:nvPr>
        </p:nvSpPr>
        <p:spPr>
          <a:xfrm>
            <a:off x="2241000" y="4059000"/>
            <a:ext cx="10525034" cy="2091240"/>
          </a:xfrm>
          <a:prstGeom prst="rect">
            <a:avLst/>
          </a:prstGeom>
        </p:spPr>
        <p:txBody>
          <a:bodyPr lIns="0" tIns="0" rIns="0" bIns="0"/>
          <a:lstStyle/>
          <a:p>
            <a:endParaRPr/>
          </a:p>
        </p:txBody>
      </p:sp>
      <p:sp>
        <p:nvSpPr>
          <p:cNvPr id="8" name="PlaceHolder 3"/>
          <p:cNvSpPr>
            <a:spLocks noGrp="1"/>
          </p:cNvSpPr>
          <p:nvPr>
            <p:ph type="dt" idx="10"/>
          </p:nvPr>
        </p:nvSpPr>
        <p:spPr>
          <a:xfrm>
            <a:off x="671949" y="6887160"/>
            <a:ext cx="31307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r>
              <a:rPr lang="en-US" spc="-1" dirty="0"/>
              <a:t>12 October 2019</a:t>
            </a:r>
            <a:endParaRPr lang="en-US" sz="825" dirty="0"/>
          </a:p>
        </p:txBody>
      </p:sp>
      <p:sp>
        <p:nvSpPr>
          <p:cNvPr id="9" name="PlaceHolder 4"/>
          <p:cNvSpPr>
            <a:spLocks noGrp="1"/>
          </p:cNvSpPr>
          <p:nvPr>
            <p:ph type="ftr" idx="11"/>
          </p:nvPr>
        </p:nvSpPr>
        <p:spPr>
          <a:xfrm>
            <a:off x="4596121" y="6887160"/>
            <a:ext cx="5498141"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ctr"/>
            <a:r>
              <a:rPr lang="en-US" spc="-1" dirty="0"/>
              <a:t>Copyright © 2019</a:t>
            </a:r>
          </a:p>
          <a:p>
            <a:pPr algn="ctr"/>
            <a:r>
              <a:rPr lang="en-US" sz="825" spc="-1" dirty="0"/>
              <a:t>Dynamic Measurement LLC.</a:t>
            </a:r>
            <a:endParaRPr lang="en-US" sz="825" dirty="0"/>
          </a:p>
        </p:txBody>
      </p:sp>
      <p:sp>
        <p:nvSpPr>
          <p:cNvPr id="10" name="PlaceHolder 5"/>
          <p:cNvSpPr>
            <a:spLocks noGrp="1"/>
          </p:cNvSpPr>
          <p:nvPr>
            <p:ph type="sldNum" idx="4"/>
          </p:nvPr>
        </p:nvSpPr>
        <p:spPr>
          <a:xfrm>
            <a:off x="10255626" y="6887160"/>
            <a:ext cx="29224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r"/>
            <a:r>
              <a:rPr lang="pt-BR" spc="-1" dirty="0"/>
              <a:t>SunCity RockOn Rock Club      </a:t>
            </a:r>
            <a:fld id="{E22B766B-36F5-4990-9CCF-12D98C66DF84}" type="slidenum">
              <a:rPr lang="en-US" spc="-1" smtClean="0"/>
              <a:pPr algn="r"/>
              <a:t>‹#›</a:t>
            </a:fld>
            <a:endParaRPr lang="en-US" sz="825"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2223070" y="300960"/>
            <a:ext cx="10542964" cy="1262160"/>
          </a:xfrm>
          <a:prstGeom prst="rect">
            <a:avLst/>
          </a:prstGeom>
        </p:spPr>
        <p:txBody>
          <a:bodyPr lIns="0" tIns="0" rIns="0" bIns="0" anchor="ctr"/>
          <a:lstStyle>
            <a:lvl1pPr>
              <a:defRPr sz="3200"/>
            </a:lvl1pPr>
          </a:lstStyle>
          <a:p>
            <a:pPr algn="ctr"/>
            <a:endParaRPr dirty="0"/>
          </a:p>
        </p:txBody>
      </p:sp>
      <p:sp>
        <p:nvSpPr>
          <p:cNvPr id="30" name="PlaceHolder 2"/>
          <p:cNvSpPr>
            <a:spLocks noGrp="1"/>
          </p:cNvSpPr>
          <p:nvPr>
            <p:ph type="body"/>
          </p:nvPr>
        </p:nvSpPr>
        <p:spPr>
          <a:xfrm>
            <a:off x="2223072" y="1768680"/>
            <a:ext cx="5019840" cy="2091240"/>
          </a:xfrm>
          <a:prstGeom prst="rect">
            <a:avLst/>
          </a:prstGeom>
        </p:spPr>
        <p:txBody>
          <a:bodyPr lIns="0" tIns="0" rIns="0" bIns="0"/>
          <a:lstStyle/>
          <a:p>
            <a:endParaRPr/>
          </a:p>
        </p:txBody>
      </p:sp>
      <p:sp>
        <p:nvSpPr>
          <p:cNvPr id="31" name="PlaceHolder 3"/>
          <p:cNvSpPr>
            <a:spLocks noGrp="1"/>
          </p:cNvSpPr>
          <p:nvPr>
            <p:ph type="body"/>
          </p:nvPr>
        </p:nvSpPr>
        <p:spPr>
          <a:xfrm>
            <a:off x="7583545" y="1768680"/>
            <a:ext cx="5187770" cy="2091240"/>
          </a:xfrm>
          <a:prstGeom prst="rect">
            <a:avLst/>
          </a:prstGeom>
        </p:spPr>
        <p:txBody>
          <a:bodyPr lIns="0" tIns="0" rIns="0" bIns="0"/>
          <a:lstStyle/>
          <a:p>
            <a:endParaRPr/>
          </a:p>
        </p:txBody>
      </p:sp>
      <p:sp>
        <p:nvSpPr>
          <p:cNvPr id="32" name="PlaceHolder 4"/>
          <p:cNvSpPr>
            <a:spLocks noGrp="1"/>
          </p:cNvSpPr>
          <p:nvPr>
            <p:ph type="body"/>
          </p:nvPr>
        </p:nvSpPr>
        <p:spPr>
          <a:xfrm>
            <a:off x="7583545" y="4059000"/>
            <a:ext cx="5187770" cy="2091240"/>
          </a:xfrm>
          <a:prstGeom prst="rect">
            <a:avLst/>
          </a:prstGeom>
        </p:spPr>
        <p:txBody>
          <a:bodyPr lIns="0" tIns="0" rIns="0" bIns="0"/>
          <a:lstStyle/>
          <a:p>
            <a:endParaRPr dirty="0"/>
          </a:p>
        </p:txBody>
      </p:sp>
      <p:sp>
        <p:nvSpPr>
          <p:cNvPr id="33" name="PlaceHolder 5"/>
          <p:cNvSpPr>
            <a:spLocks noGrp="1"/>
          </p:cNvSpPr>
          <p:nvPr>
            <p:ph type="body"/>
          </p:nvPr>
        </p:nvSpPr>
        <p:spPr>
          <a:xfrm>
            <a:off x="2223072" y="4059000"/>
            <a:ext cx="5019840" cy="2091240"/>
          </a:xfrm>
          <a:prstGeom prst="rect">
            <a:avLst/>
          </a:prstGeom>
        </p:spPr>
        <p:txBody>
          <a:bodyPr lIns="0" tIns="0" rIns="0" bIns="0"/>
          <a:lstStyle/>
          <a:p>
            <a:endParaRPr/>
          </a:p>
        </p:txBody>
      </p:sp>
      <p:sp>
        <p:nvSpPr>
          <p:cNvPr id="10" name="PlaceHolder 3"/>
          <p:cNvSpPr>
            <a:spLocks noGrp="1"/>
          </p:cNvSpPr>
          <p:nvPr>
            <p:ph type="dt" idx="10"/>
          </p:nvPr>
        </p:nvSpPr>
        <p:spPr>
          <a:xfrm>
            <a:off x="671949" y="6887160"/>
            <a:ext cx="31307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r>
              <a:rPr lang="en-US" spc="-1" dirty="0"/>
              <a:t>12 October 2019</a:t>
            </a:r>
            <a:endParaRPr lang="en-US" sz="825" dirty="0"/>
          </a:p>
        </p:txBody>
      </p:sp>
      <p:sp>
        <p:nvSpPr>
          <p:cNvPr id="11" name="PlaceHolder 4"/>
          <p:cNvSpPr>
            <a:spLocks noGrp="1"/>
          </p:cNvSpPr>
          <p:nvPr>
            <p:ph type="ftr" idx="11"/>
          </p:nvPr>
        </p:nvSpPr>
        <p:spPr>
          <a:xfrm>
            <a:off x="4596121" y="6887160"/>
            <a:ext cx="5498141"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ctr"/>
            <a:r>
              <a:rPr lang="en-US" spc="-1" dirty="0"/>
              <a:t>Copyright © 2019</a:t>
            </a:r>
          </a:p>
          <a:p>
            <a:pPr algn="ctr"/>
            <a:r>
              <a:rPr lang="en-US" sz="825" spc="-1" dirty="0"/>
              <a:t>Dynamic Measurement LLC.</a:t>
            </a:r>
            <a:endParaRPr lang="en-US" sz="825" dirty="0"/>
          </a:p>
        </p:txBody>
      </p:sp>
      <p:sp>
        <p:nvSpPr>
          <p:cNvPr id="12" name="PlaceHolder 5"/>
          <p:cNvSpPr>
            <a:spLocks noGrp="1"/>
          </p:cNvSpPr>
          <p:nvPr>
            <p:ph type="sldNum" idx="4"/>
          </p:nvPr>
        </p:nvSpPr>
        <p:spPr>
          <a:xfrm>
            <a:off x="10255626" y="6887160"/>
            <a:ext cx="29224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r"/>
            <a:r>
              <a:rPr lang="pt-BR" spc="-1" dirty="0"/>
              <a:t>SunCity RockOn Rock Club      </a:t>
            </a:r>
            <a:fld id="{E22B766B-36F5-4990-9CCF-12D98C66DF84}" type="slidenum">
              <a:rPr lang="en-US" spc="-1" smtClean="0"/>
              <a:pPr algn="r"/>
              <a:t>‹#›</a:t>
            </a:fld>
            <a:endParaRPr lang="en-US" sz="825"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2223071" y="300960"/>
            <a:ext cx="10542963" cy="1262160"/>
          </a:xfrm>
          <a:prstGeom prst="rect">
            <a:avLst/>
          </a:prstGeom>
        </p:spPr>
        <p:txBody>
          <a:bodyPr lIns="0" tIns="0" rIns="0" bIns="0" anchor="ctr"/>
          <a:lstStyle>
            <a:lvl1pPr>
              <a:defRPr sz="3200"/>
            </a:lvl1pPr>
          </a:lstStyle>
          <a:p>
            <a:pPr algn="ctr"/>
            <a:endParaRPr dirty="0"/>
          </a:p>
        </p:txBody>
      </p:sp>
      <p:sp>
        <p:nvSpPr>
          <p:cNvPr id="35" name="PlaceHolder 2"/>
          <p:cNvSpPr>
            <a:spLocks noGrp="1"/>
          </p:cNvSpPr>
          <p:nvPr>
            <p:ph type="body"/>
          </p:nvPr>
        </p:nvSpPr>
        <p:spPr>
          <a:xfrm>
            <a:off x="2223070" y="1768680"/>
            <a:ext cx="10542964" cy="4384440"/>
          </a:xfrm>
          <a:prstGeom prst="rect">
            <a:avLst/>
          </a:prstGeom>
        </p:spPr>
        <p:txBody>
          <a:bodyPr lIns="0" tIns="0" rIns="0" bIns="0"/>
          <a:lstStyle/>
          <a:p>
            <a:endParaRPr dirty="0"/>
          </a:p>
        </p:txBody>
      </p:sp>
      <p:sp>
        <p:nvSpPr>
          <p:cNvPr id="7" name="PlaceHolder 3"/>
          <p:cNvSpPr>
            <a:spLocks noGrp="1"/>
          </p:cNvSpPr>
          <p:nvPr>
            <p:ph type="dt" idx="10"/>
          </p:nvPr>
        </p:nvSpPr>
        <p:spPr>
          <a:xfrm>
            <a:off x="671949" y="6887160"/>
            <a:ext cx="31307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r>
              <a:rPr lang="en-US" spc="-1" dirty="0"/>
              <a:t>12 October 2019</a:t>
            </a:r>
            <a:endParaRPr lang="en-US" sz="825" dirty="0"/>
          </a:p>
        </p:txBody>
      </p:sp>
      <p:sp>
        <p:nvSpPr>
          <p:cNvPr id="10" name="PlaceHolder 4"/>
          <p:cNvSpPr>
            <a:spLocks noGrp="1"/>
          </p:cNvSpPr>
          <p:nvPr>
            <p:ph type="ftr" idx="11"/>
          </p:nvPr>
        </p:nvSpPr>
        <p:spPr>
          <a:xfrm>
            <a:off x="4596121" y="6887160"/>
            <a:ext cx="5498141"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ctr"/>
            <a:r>
              <a:rPr lang="en-US" spc="-1" dirty="0"/>
              <a:t>Copyright © 2019</a:t>
            </a:r>
          </a:p>
          <a:p>
            <a:pPr algn="ctr"/>
            <a:r>
              <a:rPr lang="en-US" sz="825" spc="-1" dirty="0"/>
              <a:t>Dynamic Measurement LLC.</a:t>
            </a:r>
            <a:endParaRPr lang="en-US" sz="825" dirty="0"/>
          </a:p>
        </p:txBody>
      </p:sp>
      <p:sp>
        <p:nvSpPr>
          <p:cNvPr id="11" name="PlaceHolder 5"/>
          <p:cNvSpPr>
            <a:spLocks noGrp="1"/>
          </p:cNvSpPr>
          <p:nvPr>
            <p:ph type="sldNum" idx="4"/>
          </p:nvPr>
        </p:nvSpPr>
        <p:spPr>
          <a:xfrm>
            <a:off x="10255626" y="6887160"/>
            <a:ext cx="29224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r"/>
            <a:r>
              <a:rPr lang="pt-BR" spc="-1" dirty="0"/>
              <a:t>SunCity RockOn Rock Club      </a:t>
            </a:r>
            <a:fld id="{E22B766B-36F5-4990-9CCF-12D98C66DF84}" type="slidenum">
              <a:rPr lang="en-US" spc="-1" smtClean="0"/>
              <a:pPr algn="r"/>
              <a:t>‹#›</a:t>
            </a:fld>
            <a:endParaRPr lang="en-US" sz="825"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143BA-1C07-49BE-A72D-351460A2EE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D60336-350F-4671-BD0E-28CF4AF994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B085FA1-AA8B-4CDD-9463-AD17DA9A41C4}"/>
              </a:ext>
            </a:extLst>
          </p:cNvPr>
          <p:cNvSpPr>
            <a:spLocks noGrp="1"/>
          </p:cNvSpPr>
          <p:nvPr>
            <p:ph type="dt" sz="half" idx="2"/>
          </p:nvPr>
        </p:nvSpPr>
        <p:spPr>
          <a:xfrm>
            <a:off x="923985" y="7006699"/>
            <a:ext cx="3023949" cy="402483"/>
          </a:xfrm>
          <a:prstGeom prst="rect">
            <a:avLst/>
          </a:prstGeom>
        </p:spPr>
        <p:txBody>
          <a:bodyPr vert="horz" lIns="91440" tIns="45720" rIns="91440" bIns="45720" rtlCol="0" anchor="ctr"/>
          <a:lstStyle>
            <a:lvl1pPr algn="l">
              <a:defRPr sz="1102" b="1">
                <a:solidFill>
                  <a:schemeClr val="tx1">
                    <a:tint val="75000"/>
                  </a:schemeClr>
                </a:solidFill>
                <a:latin typeface="Times New Roman" panose="02020603050405020304" pitchFamily="18" charset="0"/>
                <a:cs typeface="Times New Roman" panose="02020603050405020304" pitchFamily="18" charset="0"/>
              </a:defRPr>
            </a:lvl1pPr>
          </a:lstStyle>
          <a:p>
            <a:r>
              <a:rPr lang="en-US" spc="-1" dirty="0"/>
              <a:t>21 Aug 2019  </a:t>
            </a:r>
            <a:endParaRPr lang="en-US" sz="992" dirty="0"/>
          </a:p>
        </p:txBody>
      </p:sp>
      <p:sp>
        <p:nvSpPr>
          <p:cNvPr id="8" name="Footer Placeholder 4">
            <a:extLst>
              <a:ext uri="{FF2B5EF4-FFF2-40B4-BE49-F238E27FC236}">
                <a16:creationId xmlns:a16="http://schemas.microsoft.com/office/drawing/2014/main" id="{86D9A1AB-7823-44DB-B615-AB61956EB5F5}"/>
              </a:ext>
            </a:extLst>
          </p:cNvPr>
          <p:cNvSpPr>
            <a:spLocks noGrp="1"/>
          </p:cNvSpPr>
          <p:nvPr>
            <p:ph type="ftr" sz="quarter" idx="3"/>
          </p:nvPr>
        </p:nvSpPr>
        <p:spPr>
          <a:xfrm>
            <a:off x="4451926" y="7006699"/>
            <a:ext cx="4535924" cy="402483"/>
          </a:xfrm>
          <a:prstGeom prst="rect">
            <a:avLst/>
          </a:prstGeom>
        </p:spPr>
        <p:txBody>
          <a:bodyPr vert="horz" lIns="91440" tIns="45720" rIns="91440" bIns="45720" rtlCol="0" anchor="ctr"/>
          <a:lstStyle>
            <a:lvl1pPr algn="ctr">
              <a:defRPr sz="1157" b="1">
                <a:solidFill>
                  <a:schemeClr val="tx1">
                    <a:tint val="75000"/>
                  </a:schemeClr>
                </a:solidFill>
                <a:latin typeface="Times New Roman" panose="02020603050405020304" pitchFamily="18" charset="0"/>
                <a:cs typeface="Times New Roman" panose="02020603050405020304" pitchFamily="18" charset="0"/>
              </a:defRPr>
            </a:lvl1pPr>
          </a:lstStyle>
          <a:p>
            <a:r>
              <a:rPr lang="en-US" spc="-1" dirty="0"/>
              <a:t>Copyright © 2019</a:t>
            </a:r>
          </a:p>
          <a:p>
            <a:r>
              <a:rPr lang="en-US" sz="1102" spc="-1" dirty="0"/>
              <a:t>Dynamic Measurement LLC.</a:t>
            </a:r>
            <a:endParaRPr lang="en-US" sz="1102" dirty="0"/>
          </a:p>
        </p:txBody>
      </p:sp>
      <p:sp>
        <p:nvSpPr>
          <p:cNvPr id="9" name="Slide Number Placeholder 5">
            <a:extLst>
              <a:ext uri="{FF2B5EF4-FFF2-40B4-BE49-F238E27FC236}">
                <a16:creationId xmlns:a16="http://schemas.microsoft.com/office/drawing/2014/main" id="{1D8F200D-D32B-45E9-9C69-9FBF35059E8A}"/>
              </a:ext>
            </a:extLst>
          </p:cNvPr>
          <p:cNvSpPr>
            <a:spLocks noGrp="1"/>
          </p:cNvSpPr>
          <p:nvPr>
            <p:ph type="sldNum" sz="quarter" idx="4"/>
          </p:nvPr>
        </p:nvSpPr>
        <p:spPr>
          <a:xfrm>
            <a:off x="9491841" y="7006699"/>
            <a:ext cx="3023949" cy="402483"/>
          </a:xfrm>
          <a:prstGeom prst="rect">
            <a:avLst/>
          </a:prstGeom>
        </p:spPr>
        <p:txBody>
          <a:bodyPr vert="horz" lIns="91440" tIns="45720" rIns="91440" bIns="45720" rtlCol="0" anchor="ctr"/>
          <a:lstStyle>
            <a:lvl1pPr algn="r">
              <a:defRPr sz="1102" b="1">
                <a:solidFill>
                  <a:schemeClr val="tx1">
                    <a:tint val="75000"/>
                  </a:schemeClr>
                </a:solidFill>
                <a:latin typeface="Times New Roman" panose="02020603050405020304" pitchFamily="18" charset="0"/>
                <a:cs typeface="Times New Roman" panose="02020603050405020304" pitchFamily="18" charset="0"/>
              </a:defRPr>
            </a:lvl1pPr>
          </a:lstStyle>
          <a:p>
            <a:r>
              <a:rPr lang="en-US" dirty="0"/>
              <a:t>Richard McPherson      </a:t>
            </a:r>
            <a:fld id="{36BE6649-5274-4C17-AD0A-AD471135FEA7}" type="slidenum">
              <a:rPr lang="en-US" smtClean="0"/>
              <a:pPr/>
              <a:t>‹#›</a:t>
            </a:fld>
            <a:endParaRPr lang="en-US" dirty="0"/>
          </a:p>
        </p:txBody>
      </p:sp>
    </p:spTree>
    <p:extLst>
      <p:ext uri="{BB962C8B-B14F-4D97-AF65-F5344CB8AC3E}">
        <p14:creationId xmlns:p14="http://schemas.microsoft.com/office/powerpoint/2010/main" val="2119217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2398144" y="300960"/>
            <a:ext cx="10367892" cy="1262160"/>
          </a:xfrm>
          <a:prstGeom prst="rect">
            <a:avLst/>
          </a:prstGeom>
        </p:spPr>
        <p:txBody>
          <a:bodyPr lIns="0" tIns="0" rIns="0" bIns="0" anchor="ctr"/>
          <a:lstStyle>
            <a:lvl1pPr>
              <a:defRPr sz="3200" b="1"/>
            </a:lvl1pPr>
          </a:lstStyle>
          <a:p>
            <a:pPr algn="ctr"/>
            <a:endParaRPr dirty="0"/>
          </a:p>
        </p:txBody>
      </p:sp>
      <p:sp>
        <p:nvSpPr>
          <p:cNvPr id="6" name="PlaceHolder 2"/>
          <p:cNvSpPr>
            <a:spLocks noGrp="1"/>
          </p:cNvSpPr>
          <p:nvPr>
            <p:ph type="subTitle"/>
          </p:nvPr>
        </p:nvSpPr>
        <p:spPr>
          <a:xfrm>
            <a:off x="2398143" y="1768680"/>
            <a:ext cx="10367891" cy="4384440"/>
          </a:xfrm>
          <a:prstGeom prst="rect">
            <a:avLst/>
          </a:prstGeom>
        </p:spPr>
        <p:txBody>
          <a:bodyPr lIns="0" tIns="0" rIns="0" bIns="0" anchor="ctr"/>
          <a:lstStyle>
            <a:lvl1pPr>
              <a:defRPr sz="2800"/>
            </a:lvl1pPr>
          </a:lstStyle>
          <a:p>
            <a:pPr algn="ctr"/>
            <a:endParaRPr dirty="0"/>
          </a:p>
        </p:txBody>
      </p:sp>
      <p:sp>
        <p:nvSpPr>
          <p:cNvPr id="8" name="PlaceHolder 3"/>
          <p:cNvSpPr>
            <a:spLocks noGrp="1"/>
          </p:cNvSpPr>
          <p:nvPr>
            <p:ph type="dt" idx="10"/>
          </p:nvPr>
        </p:nvSpPr>
        <p:spPr>
          <a:xfrm>
            <a:off x="671949" y="6887160"/>
            <a:ext cx="31307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r>
              <a:rPr lang="en-US" spc="-1" dirty="0"/>
              <a:t>12 October 2019</a:t>
            </a:r>
            <a:endParaRPr lang="en-US" sz="825" dirty="0"/>
          </a:p>
        </p:txBody>
      </p:sp>
      <p:sp>
        <p:nvSpPr>
          <p:cNvPr id="13" name="PlaceHolder 4"/>
          <p:cNvSpPr>
            <a:spLocks noGrp="1"/>
          </p:cNvSpPr>
          <p:nvPr>
            <p:ph type="ftr" idx="11"/>
          </p:nvPr>
        </p:nvSpPr>
        <p:spPr>
          <a:xfrm>
            <a:off x="4596121" y="6887160"/>
            <a:ext cx="5785011"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ctr"/>
            <a:r>
              <a:rPr lang="en-US" spc="-1" dirty="0"/>
              <a:t>Copyright © 2019</a:t>
            </a:r>
          </a:p>
          <a:p>
            <a:pPr algn="ctr"/>
            <a:r>
              <a:rPr lang="en-US" sz="825" spc="-1" dirty="0"/>
              <a:t>Dynamic Measurement LLC.</a:t>
            </a:r>
            <a:endParaRPr lang="en-US" sz="825" dirty="0"/>
          </a:p>
        </p:txBody>
      </p:sp>
      <p:sp>
        <p:nvSpPr>
          <p:cNvPr id="14" name="PlaceHolder 5"/>
          <p:cNvSpPr>
            <a:spLocks noGrp="1"/>
          </p:cNvSpPr>
          <p:nvPr>
            <p:ph type="sldNum" idx="4"/>
          </p:nvPr>
        </p:nvSpPr>
        <p:spPr>
          <a:xfrm>
            <a:off x="10620798" y="6853567"/>
            <a:ext cx="2145239"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r"/>
            <a:r>
              <a:rPr lang="pt-BR" spc="-1" dirty="0"/>
              <a:t>SunCity RockOn Rock Club      </a:t>
            </a:r>
            <a:r>
              <a:rPr lang="en-US" spc="-1" dirty="0"/>
              <a:t>  </a:t>
            </a:r>
            <a:fld id="{E22B766B-36F5-4990-9CCF-12D98C66DF84}" type="slidenum">
              <a:rPr lang="en-US" spc="-1" smtClean="0"/>
              <a:pPr algn="r"/>
              <a:t>‹#›</a:t>
            </a:fld>
            <a:endParaRPr lang="en-US" sz="82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2432647" y="300960"/>
            <a:ext cx="10333387" cy="1262160"/>
          </a:xfrm>
          <a:prstGeom prst="rect">
            <a:avLst/>
          </a:prstGeom>
        </p:spPr>
        <p:txBody>
          <a:bodyPr lIns="0" tIns="0" rIns="0" bIns="0" anchor="ctr"/>
          <a:lstStyle>
            <a:lvl1pPr>
              <a:defRPr sz="3200" b="1"/>
            </a:lvl1pPr>
          </a:lstStyle>
          <a:p>
            <a:pPr algn="ctr"/>
            <a:endParaRPr dirty="0"/>
          </a:p>
        </p:txBody>
      </p:sp>
      <p:sp>
        <p:nvSpPr>
          <p:cNvPr id="8" name="PlaceHolder 2"/>
          <p:cNvSpPr>
            <a:spLocks noGrp="1"/>
          </p:cNvSpPr>
          <p:nvPr>
            <p:ph type="body"/>
          </p:nvPr>
        </p:nvSpPr>
        <p:spPr>
          <a:xfrm>
            <a:off x="2432651" y="1768680"/>
            <a:ext cx="10333385" cy="4384440"/>
          </a:xfrm>
          <a:prstGeom prst="rect">
            <a:avLst/>
          </a:prstGeom>
        </p:spPr>
        <p:txBody>
          <a:bodyPr lIns="0" tIns="0" rIns="0" bIns="0"/>
          <a:lstStyle>
            <a:lvl1pPr>
              <a:defRPr sz="2800"/>
            </a:lvl1pPr>
          </a:lstStyle>
          <a:p>
            <a:endParaRPr dirty="0"/>
          </a:p>
        </p:txBody>
      </p:sp>
      <p:sp>
        <p:nvSpPr>
          <p:cNvPr id="9" name="PlaceHolder 3"/>
          <p:cNvSpPr>
            <a:spLocks noGrp="1"/>
          </p:cNvSpPr>
          <p:nvPr>
            <p:ph type="dt" idx="10"/>
          </p:nvPr>
        </p:nvSpPr>
        <p:spPr>
          <a:xfrm>
            <a:off x="671949" y="6887160"/>
            <a:ext cx="31307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r>
              <a:rPr lang="en-US" spc="-1" dirty="0"/>
              <a:t>12 October 2019</a:t>
            </a:r>
            <a:endParaRPr lang="en-US" sz="825" dirty="0"/>
          </a:p>
        </p:txBody>
      </p:sp>
      <p:sp>
        <p:nvSpPr>
          <p:cNvPr id="10" name="PlaceHolder 4"/>
          <p:cNvSpPr>
            <a:spLocks noGrp="1"/>
          </p:cNvSpPr>
          <p:nvPr>
            <p:ph type="ftr" idx="11"/>
          </p:nvPr>
        </p:nvSpPr>
        <p:spPr>
          <a:xfrm>
            <a:off x="4596121" y="6887160"/>
            <a:ext cx="5498141"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ctr"/>
            <a:r>
              <a:rPr lang="en-US" spc="-1" dirty="0"/>
              <a:t>Copyright © 2019</a:t>
            </a:r>
          </a:p>
          <a:p>
            <a:pPr algn="ctr"/>
            <a:r>
              <a:rPr lang="en-US" sz="825" spc="-1" dirty="0"/>
              <a:t>Dynamic Measurement LLC.</a:t>
            </a:r>
            <a:endParaRPr lang="en-US" sz="825" dirty="0"/>
          </a:p>
        </p:txBody>
      </p:sp>
      <p:sp>
        <p:nvSpPr>
          <p:cNvPr id="11" name="PlaceHolder 5"/>
          <p:cNvSpPr>
            <a:spLocks noGrp="1"/>
          </p:cNvSpPr>
          <p:nvPr>
            <p:ph type="sldNum" idx="4"/>
          </p:nvPr>
        </p:nvSpPr>
        <p:spPr>
          <a:xfrm>
            <a:off x="10255626" y="6887160"/>
            <a:ext cx="29224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r"/>
            <a:r>
              <a:rPr lang="pt-BR" spc="-1" dirty="0"/>
              <a:t>SunCity RockOn Rock Club      </a:t>
            </a:r>
            <a:fld id="{E22B766B-36F5-4990-9CCF-12D98C66DF84}" type="slidenum">
              <a:rPr lang="en-US" spc="-1" smtClean="0"/>
              <a:pPr algn="r"/>
              <a:t>‹#›</a:t>
            </a:fld>
            <a:endParaRPr lang="en-US" sz="82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2223071" y="300960"/>
            <a:ext cx="10542963" cy="1262160"/>
          </a:xfrm>
          <a:prstGeom prst="rect">
            <a:avLst/>
          </a:prstGeom>
        </p:spPr>
        <p:txBody>
          <a:bodyPr lIns="0" tIns="0" rIns="0" bIns="0" anchor="ctr"/>
          <a:lstStyle>
            <a:lvl1pPr>
              <a:defRPr sz="3200" b="1"/>
            </a:lvl1pPr>
          </a:lstStyle>
          <a:p>
            <a:pPr algn="ctr"/>
            <a:endParaRPr dirty="0"/>
          </a:p>
        </p:txBody>
      </p:sp>
      <p:sp>
        <p:nvSpPr>
          <p:cNvPr id="10" name="PlaceHolder 2"/>
          <p:cNvSpPr>
            <a:spLocks noGrp="1"/>
          </p:cNvSpPr>
          <p:nvPr>
            <p:ph type="body"/>
          </p:nvPr>
        </p:nvSpPr>
        <p:spPr>
          <a:xfrm>
            <a:off x="2223070" y="1768680"/>
            <a:ext cx="5187770" cy="4384440"/>
          </a:xfrm>
          <a:prstGeom prst="rect">
            <a:avLst/>
          </a:prstGeom>
        </p:spPr>
        <p:txBody>
          <a:bodyPr lIns="0" tIns="0" rIns="0" bIns="0"/>
          <a:lstStyle>
            <a:lvl1pPr>
              <a:defRPr sz="2800"/>
            </a:lvl1pPr>
          </a:lstStyle>
          <a:p>
            <a:endParaRPr dirty="0"/>
          </a:p>
        </p:txBody>
      </p:sp>
      <p:sp>
        <p:nvSpPr>
          <p:cNvPr id="11" name="PlaceHolder 3"/>
          <p:cNvSpPr>
            <a:spLocks noGrp="1"/>
          </p:cNvSpPr>
          <p:nvPr>
            <p:ph type="body"/>
          </p:nvPr>
        </p:nvSpPr>
        <p:spPr>
          <a:xfrm>
            <a:off x="7583545" y="1768680"/>
            <a:ext cx="5187770" cy="4384440"/>
          </a:xfrm>
          <a:prstGeom prst="rect">
            <a:avLst/>
          </a:prstGeom>
        </p:spPr>
        <p:txBody>
          <a:bodyPr lIns="0" tIns="0" rIns="0" bIns="0"/>
          <a:lstStyle>
            <a:lvl1pPr>
              <a:defRPr sz="2800"/>
            </a:lvl1pPr>
          </a:lstStyle>
          <a:p>
            <a:endParaRPr dirty="0"/>
          </a:p>
        </p:txBody>
      </p:sp>
      <p:sp>
        <p:nvSpPr>
          <p:cNvPr id="8" name="PlaceHolder 3"/>
          <p:cNvSpPr>
            <a:spLocks noGrp="1"/>
          </p:cNvSpPr>
          <p:nvPr>
            <p:ph type="dt" idx="10"/>
          </p:nvPr>
        </p:nvSpPr>
        <p:spPr>
          <a:xfrm>
            <a:off x="671949" y="6887160"/>
            <a:ext cx="31307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r>
              <a:rPr lang="en-US" spc="-1" dirty="0"/>
              <a:t>12 October 2019</a:t>
            </a:r>
            <a:endParaRPr lang="en-US" sz="825" dirty="0"/>
          </a:p>
        </p:txBody>
      </p:sp>
      <p:sp>
        <p:nvSpPr>
          <p:cNvPr id="12" name="PlaceHolder 4"/>
          <p:cNvSpPr>
            <a:spLocks noGrp="1"/>
          </p:cNvSpPr>
          <p:nvPr>
            <p:ph type="ftr" idx="11"/>
          </p:nvPr>
        </p:nvSpPr>
        <p:spPr>
          <a:xfrm>
            <a:off x="4596121" y="6887160"/>
            <a:ext cx="5498141"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ctr"/>
            <a:r>
              <a:rPr lang="en-US" spc="-1" dirty="0"/>
              <a:t>Copyright © 2019</a:t>
            </a:r>
          </a:p>
          <a:p>
            <a:pPr algn="ctr"/>
            <a:r>
              <a:rPr lang="en-US" sz="825" spc="-1" dirty="0"/>
              <a:t>Dynamic Measurement LLC.</a:t>
            </a:r>
            <a:endParaRPr lang="en-US" sz="825" dirty="0"/>
          </a:p>
        </p:txBody>
      </p:sp>
      <p:sp>
        <p:nvSpPr>
          <p:cNvPr id="13" name="PlaceHolder 5"/>
          <p:cNvSpPr>
            <a:spLocks noGrp="1"/>
          </p:cNvSpPr>
          <p:nvPr>
            <p:ph type="sldNum" idx="4"/>
          </p:nvPr>
        </p:nvSpPr>
        <p:spPr>
          <a:xfrm>
            <a:off x="10255626" y="6887160"/>
            <a:ext cx="29224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r"/>
            <a:r>
              <a:rPr lang="pt-BR" spc="-1" dirty="0"/>
              <a:t>SunCity RockOn Rock Club      </a:t>
            </a:r>
            <a:fld id="{E22B766B-36F5-4990-9CCF-12D98C66DF84}" type="slidenum">
              <a:rPr lang="en-US" spc="-1" smtClean="0"/>
              <a:pPr algn="r"/>
              <a:t>‹#›</a:t>
            </a:fld>
            <a:endParaRPr lang="en-US" sz="82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2223247" y="229242"/>
            <a:ext cx="10542787" cy="1262160"/>
          </a:xfrm>
          <a:prstGeom prst="rect">
            <a:avLst/>
          </a:prstGeom>
        </p:spPr>
        <p:txBody>
          <a:bodyPr lIns="0" tIns="0" rIns="0" bIns="0" anchor="ctr"/>
          <a:lstStyle>
            <a:lvl1pPr>
              <a:defRPr sz="3200" b="1"/>
            </a:lvl1pPr>
          </a:lstStyle>
          <a:p>
            <a:pPr algn="ctr"/>
            <a:endParaRPr/>
          </a:p>
        </p:txBody>
      </p:sp>
      <p:sp>
        <p:nvSpPr>
          <p:cNvPr id="6" name="PlaceHolder 3"/>
          <p:cNvSpPr>
            <a:spLocks noGrp="1"/>
          </p:cNvSpPr>
          <p:nvPr>
            <p:ph type="dt" idx="10"/>
          </p:nvPr>
        </p:nvSpPr>
        <p:spPr>
          <a:xfrm>
            <a:off x="671949" y="6887160"/>
            <a:ext cx="31307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r>
              <a:rPr lang="en-US" spc="-1" dirty="0"/>
              <a:t>12 October 2019</a:t>
            </a:r>
            <a:endParaRPr lang="en-US" sz="825" dirty="0"/>
          </a:p>
        </p:txBody>
      </p:sp>
      <p:sp>
        <p:nvSpPr>
          <p:cNvPr id="7" name="PlaceHolder 4"/>
          <p:cNvSpPr>
            <a:spLocks noGrp="1"/>
          </p:cNvSpPr>
          <p:nvPr>
            <p:ph type="ftr" idx="11"/>
          </p:nvPr>
        </p:nvSpPr>
        <p:spPr>
          <a:xfrm>
            <a:off x="4596121" y="6887160"/>
            <a:ext cx="5498141"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ctr"/>
            <a:r>
              <a:rPr lang="en-US" spc="-1" dirty="0"/>
              <a:t>Copyright © 2019</a:t>
            </a:r>
          </a:p>
          <a:p>
            <a:pPr algn="ctr"/>
            <a:r>
              <a:rPr lang="en-US" sz="825" spc="-1" dirty="0"/>
              <a:t>Dynamic Measurement LLC.</a:t>
            </a:r>
            <a:endParaRPr lang="en-US" sz="825" dirty="0"/>
          </a:p>
        </p:txBody>
      </p:sp>
      <p:sp>
        <p:nvSpPr>
          <p:cNvPr id="8" name="PlaceHolder 5"/>
          <p:cNvSpPr>
            <a:spLocks noGrp="1"/>
          </p:cNvSpPr>
          <p:nvPr>
            <p:ph type="sldNum" idx="4"/>
          </p:nvPr>
        </p:nvSpPr>
        <p:spPr>
          <a:xfrm>
            <a:off x="10255626" y="6887160"/>
            <a:ext cx="29224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r"/>
            <a:r>
              <a:rPr lang="pt-BR" spc="-1" dirty="0"/>
              <a:t>SunCity RockOn Rock Club      </a:t>
            </a:r>
            <a:fld id="{E22B766B-36F5-4990-9CCF-12D98C66DF84}" type="slidenum">
              <a:rPr lang="en-US" spc="-1" smtClean="0"/>
              <a:pPr algn="r"/>
              <a:t>‹#›</a:t>
            </a:fld>
            <a:endParaRPr lang="en-US" sz="82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2187215" y="300960"/>
            <a:ext cx="10578819" cy="5851800"/>
          </a:xfrm>
          <a:prstGeom prst="rect">
            <a:avLst/>
          </a:prstGeom>
        </p:spPr>
        <p:txBody>
          <a:bodyPr lIns="0" tIns="0" rIns="0" bIns="0" anchor="ctr"/>
          <a:lstStyle>
            <a:lvl1pPr>
              <a:defRPr sz="3200"/>
            </a:lvl1pPr>
          </a:lstStyle>
          <a:p>
            <a:pPr algn="ctr"/>
            <a:endParaRPr/>
          </a:p>
        </p:txBody>
      </p:sp>
      <p:sp>
        <p:nvSpPr>
          <p:cNvPr id="6" name="PlaceHolder 3"/>
          <p:cNvSpPr>
            <a:spLocks noGrp="1"/>
          </p:cNvSpPr>
          <p:nvPr>
            <p:ph type="dt" idx="10"/>
          </p:nvPr>
        </p:nvSpPr>
        <p:spPr>
          <a:xfrm>
            <a:off x="671949" y="6887160"/>
            <a:ext cx="31307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r>
              <a:rPr lang="en-US" spc="-1" dirty="0"/>
              <a:t>12 October 2019</a:t>
            </a:r>
            <a:endParaRPr lang="en-US" sz="825" dirty="0"/>
          </a:p>
        </p:txBody>
      </p:sp>
      <p:sp>
        <p:nvSpPr>
          <p:cNvPr id="7" name="PlaceHolder 4"/>
          <p:cNvSpPr>
            <a:spLocks noGrp="1"/>
          </p:cNvSpPr>
          <p:nvPr>
            <p:ph type="ftr" idx="11"/>
          </p:nvPr>
        </p:nvSpPr>
        <p:spPr>
          <a:xfrm>
            <a:off x="4596121" y="6887160"/>
            <a:ext cx="5498141"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ctr"/>
            <a:r>
              <a:rPr lang="en-US" spc="-1" dirty="0"/>
              <a:t>Copyright © 2019</a:t>
            </a:r>
          </a:p>
          <a:p>
            <a:pPr algn="ctr"/>
            <a:r>
              <a:rPr lang="en-US" sz="825" spc="-1" dirty="0"/>
              <a:t>Dynamic Measurement LLC.</a:t>
            </a:r>
            <a:endParaRPr lang="en-US" sz="825" dirty="0"/>
          </a:p>
        </p:txBody>
      </p:sp>
      <p:sp>
        <p:nvSpPr>
          <p:cNvPr id="8" name="PlaceHolder 5"/>
          <p:cNvSpPr>
            <a:spLocks noGrp="1"/>
          </p:cNvSpPr>
          <p:nvPr>
            <p:ph type="sldNum" idx="4"/>
          </p:nvPr>
        </p:nvSpPr>
        <p:spPr>
          <a:xfrm>
            <a:off x="10255626" y="6887160"/>
            <a:ext cx="29224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r"/>
            <a:r>
              <a:rPr lang="pt-BR" spc="-1" dirty="0"/>
              <a:t>SunCity RockOn Rock Club      </a:t>
            </a:r>
            <a:fld id="{E22B766B-36F5-4990-9CCF-12D98C66DF84}" type="slidenum">
              <a:rPr lang="en-US" spc="-1" smtClean="0"/>
              <a:pPr algn="r"/>
              <a:t>‹#›</a:t>
            </a:fld>
            <a:endParaRPr lang="en-US" sz="825"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2223070" y="300960"/>
            <a:ext cx="10542964" cy="1262160"/>
          </a:xfrm>
          <a:prstGeom prst="rect">
            <a:avLst/>
          </a:prstGeom>
        </p:spPr>
        <p:txBody>
          <a:bodyPr lIns="0" tIns="0" rIns="0" bIns="0" anchor="ctr"/>
          <a:lstStyle>
            <a:lvl1pPr>
              <a:defRPr sz="3200" b="1"/>
            </a:lvl1pPr>
          </a:lstStyle>
          <a:p>
            <a:pPr algn="ctr"/>
            <a:endParaRPr dirty="0"/>
          </a:p>
        </p:txBody>
      </p:sp>
      <p:sp>
        <p:nvSpPr>
          <p:cNvPr id="15" name="PlaceHolder 2"/>
          <p:cNvSpPr>
            <a:spLocks noGrp="1"/>
          </p:cNvSpPr>
          <p:nvPr>
            <p:ph type="body"/>
          </p:nvPr>
        </p:nvSpPr>
        <p:spPr>
          <a:xfrm>
            <a:off x="2223071" y="1768680"/>
            <a:ext cx="4894345" cy="2091240"/>
          </a:xfrm>
          <a:prstGeom prst="rect">
            <a:avLst/>
          </a:prstGeom>
        </p:spPr>
        <p:txBody>
          <a:bodyPr lIns="0" tIns="0" rIns="0" bIns="0"/>
          <a:lstStyle/>
          <a:p>
            <a:endParaRPr dirty="0"/>
          </a:p>
        </p:txBody>
      </p:sp>
      <p:sp>
        <p:nvSpPr>
          <p:cNvPr id="16" name="PlaceHolder 3"/>
          <p:cNvSpPr>
            <a:spLocks noGrp="1"/>
          </p:cNvSpPr>
          <p:nvPr>
            <p:ph type="body"/>
          </p:nvPr>
        </p:nvSpPr>
        <p:spPr>
          <a:xfrm>
            <a:off x="2223071" y="4059000"/>
            <a:ext cx="4894345" cy="2091240"/>
          </a:xfrm>
          <a:prstGeom prst="rect">
            <a:avLst/>
          </a:prstGeom>
        </p:spPr>
        <p:txBody>
          <a:bodyPr lIns="0" tIns="0" rIns="0" bIns="0"/>
          <a:lstStyle/>
          <a:p>
            <a:endParaRPr/>
          </a:p>
        </p:txBody>
      </p:sp>
      <p:sp>
        <p:nvSpPr>
          <p:cNvPr id="17" name="PlaceHolder 4"/>
          <p:cNvSpPr>
            <a:spLocks noGrp="1"/>
          </p:cNvSpPr>
          <p:nvPr>
            <p:ph type="body"/>
          </p:nvPr>
        </p:nvSpPr>
        <p:spPr>
          <a:xfrm>
            <a:off x="7511833" y="1768680"/>
            <a:ext cx="5259482" cy="4384440"/>
          </a:xfrm>
          <a:prstGeom prst="rect">
            <a:avLst/>
          </a:prstGeom>
        </p:spPr>
        <p:txBody>
          <a:bodyPr lIns="0" tIns="0" rIns="0" bIns="0"/>
          <a:lstStyle/>
          <a:p>
            <a:endParaRPr dirty="0"/>
          </a:p>
        </p:txBody>
      </p:sp>
      <p:sp>
        <p:nvSpPr>
          <p:cNvPr id="9" name="PlaceHolder 3"/>
          <p:cNvSpPr>
            <a:spLocks noGrp="1"/>
          </p:cNvSpPr>
          <p:nvPr>
            <p:ph type="dt" idx="10"/>
          </p:nvPr>
        </p:nvSpPr>
        <p:spPr>
          <a:xfrm>
            <a:off x="671949" y="6887160"/>
            <a:ext cx="31307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r>
              <a:rPr lang="en-US" spc="-1" dirty="0"/>
              <a:t>12 October 2019</a:t>
            </a:r>
            <a:endParaRPr lang="en-US" sz="825" dirty="0"/>
          </a:p>
        </p:txBody>
      </p:sp>
      <p:sp>
        <p:nvSpPr>
          <p:cNvPr id="10" name="PlaceHolder 4"/>
          <p:cNvSpPr>
            <a:spLocks noGrp="1"/>
          </p:cNvSpPr>
          <p:nvPr>
            <p:ph type="ftr" idx="11"/>
          </p:nvPr>
        </p:nvSpPr>
        <p:spPr>
          <a:xfrm>
            <a:off x="4596121" y="6887160"/>
            <a:ext cx="5498141"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ctr"/>
            <a:r>
              <a:rPr lang="en-US" spc="-1" dirty="0"/>
              <a:t>Copyright © 2019</a:t>
            </a:r>
          </a:p>
          <a:p>
            <a:pPr algn="ctr"/>
            <a:r>
              <a:rPr lang="en-US" sz="825" spc="-1" dirty="0"/>
              <a:t>Dynamic Measurement LLC.</a:t>
            </a:r>
            <a:endParaRPr lang="en-US" sz="825" dirty="0"/>
          </a:p>
        </p:txBody>
      </p:sp>
      <p:sp>
        <p:nvSpPr>
          <p:cNvPr id="11" name="PlaceHolder 5"/>
          <p:cNvSpPr>
            <a:spLocks noGrp="1"/>
          </p:cNvSpPr>
          <p:nvPr>
            <p:ph type="sldNum" idx="4"/>
          </p:nvPr>
        </p:nvSpPr>
        <p:spPr>
          <a:xfrm>
            <a:off x="10255626" y="6887160"/>
            <a:ext cx="29224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r"/>
            <a:r>
              <a:rPr lang="pt-BR" spc="-1" dirty="0"/>
              <a:t>SunCity RockOn Rock Club      </a:t>
            </a:r>
            <a:fld id="{E22B766B-36F5-4990-9CCF-12D98C66DF84}" type="slidenum">
              <a:rPr lang="en-US" spc="-1" smtClean="0"/>
              <a:pPr algn="r"/>
              <a:t>‹#›</a:t>
            </a:fld>
            <a:endParaRPr lang="en-US" sz="825"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2223070" y="254465"/>
            <a:ext cx="10542964" cy="1262160"/>
          </a:xfrm>
          <a:prstGeom prst="rect">
            <a:avLst/>
          </a:prstGeom>
        </p:spPr>
        <p:txBody>
          <a:bodyPr lIns="0" tIns="0" rIns="0" bIns="0" anchor="ctr"/>
          <a:lstStyle>
            <a:lvl1pPr>
              <a:defRPr sz="3200"/>
            </a:lvl1pPr>
          </a:lstStyle>
          <a:p>
            <a:pPr algn="ctr"/>
            <a:endParaRPr/>
          </a:p>
        </p:txBody>
      </p:sp>
      <p:sp>
        <p:nvSpPr>
          <p:cNvPr id="19" name="PlaceHolder 2"/>
          <p:cNvSpPr>
            <a:spLocks noGrp="1"/>
          </p:cNvSpPr>
          <p:nvPr>
            <p:ph type="body"/>
          </p:nvPr>
        </p:nvSpPr>
        <p:spPr>
          <a:xfrm>
            <a:off x="2223070" y="1768680"/>
            <a:ext cx="4983986" cy="4384440"/>
          </a:xfrm>
          <a:prstGeom prst="rect">
            <a:avLst/>
          </a:prstGeom>
        </p:spPr>
        <p:txBody>
          <a:bodyPr lIns="0" tIns="0" rIns="0" bIns="0"/>
          <a:lstStyle/>
          <a:p>
            <a:endParaRPr dirty="0"/>
          </a:p>
        </p:txBody>
      </p:sp>
      <p:sp>
        <p:nvSpPr>
          <p:cNvPr id="20" name="PlaceHolder 3"/>
          <p:cNvSpPr>
            <a:spLocks noGrp="1"/>
          </p:cNvSpPr>
          <p:nvPr>
            <p:ph type="body"/>
          </p:nvPr>
        </p:nvSpPr>
        <p:spPr>
          <a:xfrm>
            <a:off x="7619402" y="1768680"/>
            <a:ext cx="5151913" cy="2091240"/>
          </a:xfrm>
          <a:prstGeom prst="rect">
            <a:avLst/>
          </a:prstGeom>
        </p:spPr>
        <p:txBody>
          <a:bodyPr lIns="0" tIns="0" rIns="0" bIns="0"/>
          <a:lstStyle/>
          <a:p>
            <a:endParaRPr/>
          </a:p>
        </p:txBody>
      </p:sp>
      <p:sp>
        <p:nvSpPr>
          <p:cNvPr id="21" name="PlaceHolder 4"/>
          <p:cNvSpPr>
            <a:spLocks noGrp="1"/>
          </p:cNvSpPr>
          <p:nvPr>
            <p:ph type="body"/>
          </p:nvPr>
        </p:nvSpPr>
        <p:spPr>
          <a:xfrm>
            <a:off x="7619402" y="4059000"/>
            <a:ext cx="5151913" cy="2091240"/>
          </a:xfrm>
          <a:prstGeom prst="rect">
            <a:avLst/>
          </a:prstGeom>
        </p:spPr>
        <p:txBody>
          <a:bodyPr lIns="0" tIns="0" rIns="0" bIns="0"/>
          <a:lstStyle/>
          <a:p>
            <a:endParaRPr/>
          </a:p>
        </p:txBody>
      </p:sp>
      <p:sp>
        <p:nvSpPr>
          <p:cNvPr id="9" name="PlaceHolder 3"/>
          <p:cNvSpPr>
            <a:spLocks noGrp="1"/>
          </p:cNvSpPr>
          <p:nvPr>
            <p:ph type="dt" idx="10"/>
          </p:nvPr>
        </p:nvSpPr>
        <p:spPr>
          <a:xfrm>
            <a:off x="671949" y="6887160"/>
            <a:ext cx="31307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r>
              <a:rPr lang="en-US" spc="-1" dirty="0"/>
              <a:t>12 October 2019</a:t>
            </a:r>
            <a:endParaRPr lang="en-US" sz="825" dirty="0"/>
          </a:p>
        </p:txBody>
      </p:sp>
      <p:sp>
        <p:nvSpPr>
          <p:cNvPr id="10" name="PlaceHolder 4"/>
          <p:cNvSpPr>
            <a:spLocks noGrp="1"/>
          </p:cNvSpPr>
          <p:nvPr>
            <p:ph type="ftr" idx="11"/>
          </p:nvPr>
        </p:nvSpPr>
        <p:spPr>
          <a:xfrm>
            <a:off x="4596121" y="6887160"/>
            <a:ext cx="5498141"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ctr"/>
            <a:r>
              <a:rPr lang="en-US" spc="-1" dirty="0"/>
              <a:t>Copyright © 2019</a:t>
            </a:r>
          </a:p>
          <a:p>
            <a:pPr algn="ctr"/>
            <a:r>
              <a:rPr lang="en-US" sz="825" spc="-1" dirty="0"/>
              <a:t>Dynamic Measurement LLC.</a:t>
            </a:r>
            <a:endParaRPr lang="en-US" sz="825" dirty="0"/>
          </a:p>
        </p:txBody>
      </p:sp>
      <p:sp>
        <p:nvSpPr>
          <p:cNvPr id="11" name="PlaceHolder 5"/>
          <p:cNvSpPr>
            <a:spLocks noGrp="1"/>
          </p:cNvSpPr>
          <p:nvPr>
            <p:ph type="sldNum" idx="4"/>
          </p:nvPr>
        </p:nvSpPr>
        <p:spPr>
          <a:xfrm>
            <a:off x="10255626" y="6887160"/>
            <a:ext cx="29224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r"/>
            <a:r>
              <a:rPr lang="pt-BR" spc="-1" dirty="0"/>
              <a:t>SunCity RockOn Rock Club      </a:t>
            </a:r>
            <a:fld id="{E22B766B-36F5-4990-9CCF-12D98C66DF84}" type="slidenum">
              <a:rPr lang="en-US" spc="-1" smtClean="0"/>
              <a:pPr algn="r"/>
              <a:t>‹#›</a:t>
            </a:fld>
            <a:endParaRPr lang="en-US" sz="825"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2161067" y="300960"/>
            <a:ext cx="10604968" cy="1262160"/>
          </a:xfrm>
          <a:prstGeom prst="rect">
            <a:avLst/>
          </a:prstGeom>
        </p:spPr>
        <p:txBody>
          <a:bodyPr lIns="0" tIns="0" rIns="0" bIns="0" anchor="ctr"/>
          <a:lstStyle>
            <a:lvl1pPr>
              <a:defRPr sz="3200"/>
            </a:lvl1pPr>
          </a:lstStyle>
          <a:p>
            <a:pPr algn="ctr"/>
            <a:endParaRPr dirty="0"/>
          </a:p>
        </p:txBody>
      </p:sp>
      <p:sp>
        <p:nvSpPr>
          <p:cNvPr id="23" name="PlaceHolder 2"/>
          <p:cNvSpPr>
            <a:spLocks noGrp="1"/>
          </p:cNvSpPr>
          <p:nvPr>
            <p:ph type="body"/>
          </p:nvPr>
        </p:nvSpPr>
        <p:spPr>
          <a:xfrm>
            <a:off x="2161067" y="1768680"/>
            <a:ext cx="4992204" cy="2091240"/>
          </a:xfrm>
          <a:prstGeom prst="rect">
            <a:avLst/>
          </a:prstGeom>
        </p:spPr>
        <p:txBody>
          <a:bodyPr lIns="0" tIns="0" rIns="0" bIns="0"/>
          <a:lstStyle/>
          <a:p>
            <a:endParaRPr dirty="0"/>
          </a:p>
        </p:txBody>
      </p:sp>
      <p:sp>
        <p:nvSpPr>
          <p:cNvPr id="24" name="PlaceHolder 3"/>
          <p:cNvSpPr>
            <a:spLocks noGrp="1"/>
          </p:cNvSpPr>
          <p:nvPr>
            <p:ph type="body"/>
          </p:nvPr>
        </p:nvSpPr>
        <p:spPr>
          <a:xfrm>
            <a:off x="7440119" y="1768680"/>
            <a:ext cx="5331196" cy="2091240"/>
          </a:xfrm>
          <a:prstGeom prst="rect">
            <a:avLst/>
          </a:prstGeom>
        </p:spPr>
        <p:txBody>
          <a:bodyPr lIns="0" tIns="0" rIns="0" bIns="0"/>
          <a:lstStyle/>
          <a:p>
            <a:endParaRPr dirty="0"/>
          </a:p>
        </p:txBody>
      </p:sp>
      <p:sp>
        <p:nvSpPr>
          <p:cNvPr id="25" name="PlaceHolder 4"/>
          <p:cNvSpPr>
            <a:spLocks noGrp="1"/>
          </p:cNvSpPr>
          <p:nvPr>
            <p:ph type="body"/>
          </p:nvPr>
        </p:nvSpPr>
        <p:spPr>
          <a:xfrm>
            <a:off x="2161067" y="4059000"/>
            <a:ext cx="10604968" cy="2091240"/>
          </a:xfrm>
          <a:prstGeom prst="rect">
            <a:avLst/>
          </a:prstGeom>
        </p:spPr>
        <p:txBody>
          <a:bodyPr lIns="0" tIns="0" rIns="0" bIns="0"/>
          <a:lstStyle/>
          <a:p>
            <a:endParaRPr/>
          </a:p>
        </p:txBody>
      </p:sp>
      <p:sp>
        <p:nvSpPr>
          <p:cNvPr id="9" name="PlaceHolder 3"/>
          <p:cNvSpPr>
            <a:spLocks noGrp="1"/>
          </p:cNvSpPr>
          <p:nvPr>
            <p:ph type="dt" idx="10"/>
          </p:nvPr>
        </p:nvSpPr>
        <p:spPr>
          <a:xfrm>
            <a:off x="671949" y="6887160"/>
            <a:ext cx="31307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r>
              <a:rPr lang="en-US" spc="-1" dirty="0"/>
              <a:t>12 October 2019</a:t>
            </a:r>
            <a:endParaRPr lang="en-US" sz="825" dirty="0"/>
          </a:p>
        </p:txBody>
      </p:sp>
      <p:sp>
        <p:nvSpPr>
          <p:cNvPr id="10" name="PlaceHolder 4"/>
          <p:cNvSpPr>
            <a:spLocks noGrp="1"/>
          </p:cNvSpPr>
          <p:nvPr>
            <p:ph type="ftr" idx="11"/>
          </p:nvPr>
        </p:nvSpPr>
        <p:spPr>
          <a:xfrm>
            <a:off x="4596121" y="6887160"/>
            <a:ext cx="5498141"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ctr"/>
            <a:r>
              <a:rPr lang="en-US" spc="-1" dirty="0"/>
              <a:t>Copyright © 2019</a:t>
            </a:r>
          </a:p>
          <a:p>
            <a:pPr algn="ctr"/>
            <a:r>
              <a:rPr lang="en-US" sz="825" spc="-1" dirty="0"/>
              <a:t>Dynamic Measurement LLC.</a:t>
            </a:r>
            <a:endParaRPr lang="en-US" sz="825" dirty="0"/>
          </a:p>
        </p:txBody>
      </p:sp>
      <p:sp>
        <p:nvSpPr>
          <p:cNvPr id="11" name="PlaceHolder 5"/>
          <p:cNvSpPr>
            <a:spLocks noGrp="1"/>
          </p:cNvSpPr>
          <p:nvPr>
            <p:ph type="sldNum" idx="4"/>
          </p:nvPr>
        </p:nvSpPr>
        <p:spPr>
          <a:xfrm>
            <a:off x="10255626" y="6887160"/>
            <a:ext cx="29224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r"/>
            <a:r>
              <a:rPr lang="pt-BR" spc="-1" dirty="0"/>
              <a:t>SunCity RockOn Rock Club      </a:t>
            </a:r>
            <a:fld id="{E22B766B-36F5-4990-9CCF-12D98C66DF84}" type="slidenum">
              <a:rPr lang="en-US" spc="-1" smtClean="0"/>
              <a:pPr algn="r"/>
              <a:t>‹#›</a:t>
            </a:fld>
            <a:endParaRPr lang="en-US" sz="825"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p:nvPr userDrawn="1"/>
        </p:nvPicPr>
        <p:blipFill>
          <a:blip r:embed="rId15"/>
          <a:stretch/>
        </p:blipFill>
        <p:spPr>
          <a:xfrm rot="8400">
            <a:off x="76" y="-15"/>
            <a:ext cx="2228041" cy="7559566"/>
          </a:xfrm>
          <a:prstGeom prst="rect">
            <a:avLst/>
          </a:prstGeom>
          <a:ln>
            <a:noFill/>
          </a:ln>
        </p:spPr>
      </p:pic>
      <p:sp>
        <p:nvSpPr>
          <p:cNvPr id="2" name="PlaceHolder 3"/>
          <p:cNvSpPr>
            <a:spLocks noGrp="1"/>
          </p:cNvSpPr>
          <p:nvPr>
            <p:ph type="dt"/>
          </p:nvPr>
        </p:nvSpPr>
        <p:spPr>
          <a:xfrm>
            <a:off x="671949" y="6887160"/>
            <a:ext cx="31307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r>
              <a:rPr lang="en-US" spc="-1" dirty="0"/>
              <a:t>12 October 2019</a:t>
            </a:r>
            <a:endParaRPr lang="en-US" sz="825" dirty="0"/>
          </a:p>
        </p:txBody>
      </p:sp>
      <p:sp>
        <p:nvSpPr>
          <p:cNvPr id="3" name="PlaceHolder 4"/>
          <p:cNvSpPr>
            <a:spLocks noGrp="1"/>
          </p:cNvSpPr>
          <p:nvPr>
            <p:ph type="ftr"/>
          </p:nvPr>
        </p:nvSpPr>
        <p:spPr>
          <a:xfrm>
            <a:off x="4596121" y="6887160"/>
            <a:ext cx="5498141"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ctr"/>
            <a:r>
              <a:rPr lang="en-US" spc="-1" dirty="0"/>
              <a:t>Copyright © 2019</a:t>
            </a:r>
          </a:p>
          <a:p>
            <a:pPr algn="ctr"/>
            <a:r>
              <a:rPr lang="en-US" sz="825" spc="-1" dirty="0"/>
              <a:t>Dynamic Measurement LLC.</a:t>
            </a:r>
            <a:endParaRPr lang="en-US" sz="825" dirty="0"/>
          </a:p>
        </p:txBody>
      </p:sp>
      <p:sp>
        <p:nvSpPr>
          <p:cNvPr id="10" name="PlaceHolder 5"/>
          <p:cNvSpPr>
            <a:spLocks noGrp="1"/>
          </p:cNvSpPr>
          <p:nvPr>
            <p:ph type="sldNum" idx="4"/>
          </p:nvPr>
        </p:nvSpPr>
        <p:spPr>
          <a:xfrm>
            <a:off x="10255626" y="6887160"/>
            <a:ext cx="2922493" cy="521280"/>
          </a:xfrm>
          <a:prstGeom prst="rect">
            <a:avLst/>
          </a:prstGeom>
        </p:spPr>
        <p:txBody>
          <a:bodyPr lIns="0" tIns="0" rIns="0" bIns="0"/>
          <a:lstStyle>
            <a:lvl1pPr>
              <a:defRPr sz="900" b="1">
                <a:latin typeface="Times New Roman" panose="02020603050405020304" pitchFamily="18" charset="0"/>
                <a:cs typeface="Times New Roman" panose="02020603050405020304" pitchFamily="18" charset="0"/>
              </a:defRPr>
            </a:lvl1pPr>
          </a:lstStyle>
          <a:p>
            <a:pPr algn="r"/>
            <a:r>
              <a:rPr lang="pt-BR" spc="-1" dirty="0"/>
              <a:t>SunCity RockOn Rock Club      </a:t>
            </a:r>
            <a:fld id="{E22B766B-36F5-4990-9CCF-12D98C66DF84}" type="slidenum">
              <a:rPr lang="en-US" spc="-1" smtClean="0"/>
              <a:pPr algn="r"/>
              <a:t>‹#›</a:t>
            </a:fld>
            <a:endParaRPr lang="en-US" sz="825" dirty="0"/>
          </a:p>
        </p:txBody>
      </p:sp>
      <p:pic>
        <p:nvPicPr>
          <p:cNvPr id="6" name="Picture 5"/>
          <p:cNvPicPr>
            <a:picLocks noChangeAspect="1"/>
          </p:cNvPicPr>
          <p:nvPr userDrawn="1"/>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28438" y="206184"/>
            <a:ext cx="2249681" cy="1002212"/>
          </a:xfrm>
          <a:prstGeom prst="rect">
            <a:avLst/>
          </a:prstGeom>
          <a:solidFill>
            <a:schemeClr val="bg1"/>
          </a:solidFill>
          <a:ln w="12700">
            <a:solidFill>
              <a:schemeClr val="tx1"/>
            </a:solid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l" defTabSz="914187" rtl="0" eaLnBrk="1" latinLnBrk="0" hangingPunct="1">
        <a:lnSpc>
          <a:spcPct val="90000"/>
        </a:lnSpc>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p:titleStyle>
    <p:bodyStyle>
      <a:lvl1pPr marL="228547" indent="-228547" algn="l" defTabSz="914187" rtl="0" eaLnBrk="1" latinLnBrk="0" hangingPunct="1">
        <a:lnSpc>
          <a:spcPct val="90000"/>
        </a:lnSpc>
        <a:spcBef>
          <a:spcPts val="1000"/>
        </a:spcBef>
        <a:buFont typeface="Arial" panose="020B0604020202020204" pitchFamily="34" charset="0"/>
        <a:buChar char="•"/>
        <a:defRPr sz="2799" kern="1200">
          <a:solidFill>
            <a:schemeClr val="tx1"/>
          </a:solidFill>
          <a:latin typeface="Times New Roman" panose="02020603050405020304" pitchFamily="18" charset="0"/>
          <a:ea typeface="+mn-ea"/>
          <a:cs typeface="Times New Roman" panose="02020603050405020304" pitchFamily="18" charset="0"/>
        </a:defRPr>
      </a:lvl1pPr>
      <a:lvl2pPr marL="685640" indent="-228547" algn="l" defTabSz="914187"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2734" indent="-228547" algn="l" defTabSz="914187" rtl="0" eaLnBrk="1" latinLnBrk="0" hangingPunct="1">
        <a:lnSpc>
          <a:spcPct val="90000"/>
        </a:lnSpc>
        <a:spcBef>
          <a:spcPts val="500"/>
        </a:spcBef>
        <a:buFont typeface="Arial" panose="020B0604020202020204" pitchFamily="34" charset="0"/>
        <a:buChar char="•"/>
        <a:defRPr sz="1999" kern="1200">
          <a:solidFill>
            <a:schemeClr val="tx1"/>
          </a:solidFill>
          <a:latin typeface="Times New Roman" panose="02020603050405020304" pitchFamily="18" charset="0"/>
          <a:ea typeface="+mn-ea"/>
          <a:cs typeface="Times New Roman" panose="02020603050405020304" pitchFamily="18" charset="0"/>
        </a:defRPr>
      </a:lvl3pPr>
      <a:lvl4pPr marL="1599827"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6920"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014"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6pPr>
      <a:lvl7pPr marL="2971107"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7pPr>
      <a:lvl8pPr marL="3428200"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3"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87" rtl="0" eaLnBrk="1" latinLnBrk="0" hangingPunct="1">
        <a:defRPr sz="1800" kern="1200">
          <a:solidFill>
            <a:schemeClr val="tx1"/>
          </a:solidFill>
          <a:latin typeface="+mn-lt"/>
          <a:ea typeface="+mn-ea"/>
          <a:cs typeface="+mn-cs"/>
        </a:defRPr>
      </a:lvl1pPr>
      <a:lvl2pPr marL="457093" algn="l" defTabSz="914187" rtl="0" eaLnBrk="1" latinLnBrk="0" hangingPunct="1">
        <a:defRPr sz="1800" kern="1200">
          <a:solidFill>
            <a:schemeClr val="tx1"/>
          </a:solidFill>
          <a:latin typeface="+mn-lt"/>
          <a:ea typeface="+mn-ea"/>
          <a:cs typeface="+mn-cs"/>
        </a:defRPr>
      </a:lvl2pPr>
      <a:lvl3pPr marL="914187" algn="l" defTabSz="914187" rtl="0" eaLnBrk="1" latinLnBrk="0" hangingPunct="1">
        <a:defRPr sz="1800" kern="1200">
          <a:solidFill>
            <a:schemeClr val="tx1"/>
          </a:solidFill>
          <a:latin typeface="+mn-lt"/>
          <a:ea typeface="+mn-ea"/>
          <a:cs typeface="+mn-cs"/>
        </a:defRPr>
      </a:lvl3pPr>
      <a:lvl4pPr marL="1371280" algn="l" defTabSz="914187" rtl="0" eaLnBrk="1" latinLnBrk="0" hangingPunct="1">
        <a:defRPr sz="1800" kern="1200">
          <a:solidFill>
            <a:schemeClr val="tx1"/>
          </a:solidFill>
          <a:latin typeface="+mn-lt"/>
          <a:ea typeface="+mn-ea"/>
          <a:cs typeface="+mn-cs"/>
        </a:defRPr>
      </a:lvl4pPr>
      <a:lvl5pPr marL="1828373" algn="l" defTabSz="914187" rtl="0" eaLnBrk="1" latinLnBrk="0" hangingPunct="1">
        <a:defRPr sz="1800" kern="1200">
          <a:solidFill>
            <a:schemeClr val="tx1"/>
          </a:solidFill>
          <a:latin typeface="+mn-lt"/>
          <a:ea typeface="+mn-ea"/>
          <a:cs typeface="+mn-cs"/>
        </a:defRPr>
      </a:lvl5pPr>
      <a:lvl6pPr marL="2285466" algn="l" defTabSz="914187" rtl="0" eaLnBrk="1" latinLnBrk="0" hangingPunct="1">
        <a:defRPr sz="1800" kern="1200">
          <a:solidFill>
            <a:schemeClr val="tx1"/>
          </a:solidFill>
          <a:latin typeface="+mn-lt"/>
          <a:ea typeface="+mn-ea"/>
          <a:cs typeface="+mn-cs"/>
        </a:defRPr>
      </a:lvl6pPr>
      <a:lvl7pPr marL="2742560" algn="l" defTabSz="914187" rtl="0" eaLnBrk="1" latinLnBrk="0" hangingPunct="1">
        <a:defRPr sz="1800" kern="1200">
          <a:solidFill>
            <a:schemeClr val="tx1"/>
          </a:solidFill>
          <a:latin typeface="+mn-lt"/>
          <a:ea typeface="+mn-ea"/>
          <a:cs typeface="+mn-cs"/>
        </a:defRPr>
      </a:lvl7pPr>
      <a:lvl8pPr marL="3199653" algn="l" defTabSz="914187" rtl="0" eaLnBrk="1" latinLnBrk="0" hangingPunct="1">
        <a:defRPr sz="1800" kern="1200">
          <a:solidFill>
            <a:schemeClr val="tx1"/>
          </a:solidFill>
          <a:latin typeface="+mn-lt"/>
          <a:ea typeface="+mn-ea"/>
          <a:cs typeface="+mn-cs"/>
        </a:defRPr>
      </a:lvl8pPr>
      <a:lvl9pPr marL="3656746" algn="l" defTabSz="91418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wmf"/><Relationship Id="rId4" Type="http://schemas.openxmlformats.org/officeDocument/2006/relationships/oleObject" Target="../embeddings/oleObject1.bin"/><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3.xml"/><Relationship Id="rId5" Type="http://schemas.openxmlformats.org/officeDocument/2006/relationships/image" Target="../media/image101.png"/><Relationship Id="rId4" Type="http://schemas.openxmlformats.org/officeDocument/2006/relationships/image" Target="../media/image100.png"/></Relationships>
</file>

<file path=ppt/slides/_rels/slide55.xml.rels><?xml version="1.0" encoding="UTF-8" standalone="yes"?>
<Relationships xmlns="http://schemas.openxmlformats.org/package/2006/relationships"><Relationship Id="rId2" Type="http://schemas.openxmlformats.org/officeDocument/2006/relationships/image" Target="../media/image102.gif"/><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6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mailto:roice@dynamicmeasurement.com" TargetMode="External"/><Relationship Id="rId7" Type="http://schemas.openxmlformats.org/officeDocument/2006/relationships/hyperlink" Target="http://www.dynamicmeasurement.com/TAMU/191012_Lightning_Analysis_creating_geo-frameworks_SunCity_RockOn_Geology_Club.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www.dynamicmeasurement.com/LI" TargetMode="External"/><Relationship Id="rId5" Type="http://schemas.openxmlformats.org/officeDocument/2006/relationships/hyperlink" Target="http://www.dynamicmeasurement.com/TAMU" TargetMode="External"/><Relationship Id="rId4" Type="http://schemas.openxmlformats.org/officeDocument/2006/relationships/hyperlink" Target="http://www.dynamicmeasurement.com/"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14288" y="0"/>
            <a:ext cx="13439775" cy="7559674"/>
          </a:xfrm>
          <a:prstGeom prst="rect">
            <a:avLst/>
          </a:prstGeom>
        </p:spPr>
      </p:pic>
      <p:sp>
        <p:nvSpPr>
          <p:cNvPr id="8" name="Footer Placeholder 4"/>
          <p:cNvSpPr>
            <a:spLocks noGrp="1"/>
          </p:cNvSpPr>
          <p:nvPr>
            <p:ph type="ftr" idx="11"/>
          </p:nvPr>
        </p:nvSpPr>
        <p:spPr>
          <a:xfrm>
            <a:off x="5108352" y="6905215"/>
            <a:ext cx="3194497" cy="521198"/>
          </a:xfrm>
        </p:spPr>
        <p:txBody>
          <a:bodyPr/>
          <a:lstStyle/>
          <a:p>
            <a:pPr algn="ctr"/>
            <a:r>
              <a:rPr lang="en-US" sz="1000" b="0" spc="-1" dirty="0">
                <a:solidFill>
                  <a:srgbClr val="FFFF00"/>
                </a:solidFill>
                <a:effectLst>
                  <a:outerShdw blurRad="38100" dist="38100" dir="2700000" algn="tl">
                    <a:srgbClr val="000000">
                      <a:alpha val="43137"/>
                    </a:srgbClr>
                  </a:outerShdw>
                </a:effectLst>
                <a:latin typeface="+mn-lt"/>
              </a:rPr>
              <a:t>Copyright © 2019</a:t>
            </a:r>
          </a:p>
          <a:p>
            <a:pPr algn="ctr"/>
            <a:r>
              <a:rPr lang="en-US" sz="1000" b="0" spc="-1" dirty="0">
                <a:solidFill>
                  <a:srgbClr val="FFFF00"/>
                </a:solidFill>
                <a:effectLst>
                  <a:outerShdw blurRad="38100" dist="38100" dir="2700000" algn="tl">
                    <a:srgbClr val="000000">
                      <a:alpha val="43137"/>
                    </a:srgbClr>
                  </a:outerShdw>
                </a:effectLst>
                <a:latin typeface="+mn-lt"/>
              </a:rPr>
              <a:t>Dynamic Measurement LLC.</a:t>
            </a:r>
            <a:endParaRPr lang="en-US" sz="1000" b="0" dirty="0">
              <a:solidFill>
                <a:srgbClr val="FFFF00"/>
              </a:solidFill>
              <a:effectLst>
                <a:outerShdw blurRad="38100" dist="38100" dir="2700000" algn="tl">
                  <a:srgbClr val="000000">
                    <a:alpha val="43137"/>
                  </a:srgbClr>
                </a:outerShdw>
              </a:effectLst>
              <a:latin typeface="+mn-lt"/>
            </a:endParaRPr>
          </a:p>
        </p:txBody>
      </p:sp>
      <p:sp>
        <p:nvSpPr>
          <p:cNvPr id="9" name="Slide Number Placeholder 5"/>
          <p:cNvSpPr>
            <a:spLocks noGrp="1"/>
          </p:cNvSpPr>
          <p:nvPr>
            <p:ph type="sldNum" idx="4"/>
          </p:nvPr>
        </p:nvSpPr>
        <p:spPr>
          <a:xfrm>
            <a:off x="10502012" y="6905215"/>
            <a:ext cx="2519984" cy="415695"/>
          </a:xfrm>
        </p:spPr>
        <p:txBody>
          <a:bodyPr/>
          <a:lstStyle/>
          <a:p>
            <a:pPr algn="r"/>
            <a:r>
              <a:rPr lang="pt-BR" sz="1050" b="0" spc="-1" dirty="0">
                <a:solidFill>
                  <a:srgbClr val="FFFF00"/>
                </a:solidFill>
                <a:effectLst>
                  <a:outerShdw blurRad="38100" dist="38100" dir="2700000" algn="tl">
                    <a:srgbClr val="000000">
                      <a:alpha val="43137"/>
                    </a:srgbClr>
                  </a:outerShdw>
                </a:effectLst>
              </a:rPr>
              <a:t>SunCity RockOn Rock Club      </a:t>
            </a:r>
            <a:r>
              <a:rPr lang="en-US" sz="1050" b="0" spc="-1" dirty="0">
                <a:solidFill>
                  <a:srgbClr val="FFFF00"/>
                </a:solidFill>
                <a:effectLst>
                  <a:outerShdw blurRad="38100" dist="38100" dir="2700000" algn="tl">
                    <a:srgbClr val="000000">
                      <a:alpha val="43137"/>
                    </a:srgbClr>
                  </a:outerShdw>
                </a:effectLst>
              </a:rPr>
              <a:t>1</a:t>
            </a:r>
            <a:endParaRPr lang="en-US" sz="750" b="0" dirty="0">
              <a:solidFill>
                <a:srgbClr val="FFFF00"/>
              </a:solidFill>
              <a:effectLst>
                <a:outerShdw blurRad="38100" dist="38100" dir="2700000" algn="tl">
                  <a:srgbClr val="000000">
                    <a:alpha val="43137"/>
                  </a:srgbClr>
                </a:outerShdw>
              </a:effectLst>
            </a:endParaRPr>
          </a:p>
        </p:txBody>
      </p:sp>
      <p:sp>
        <p:nvSpPr>
          <p:cNvPr id="10" name="CustomShape 1"/>
          <p:cNvSpPr/>
          <p:nvPr/>
        </p:nvSpPr>
        <p:spPr>
          <a:xfrm>
            <a:off x="1490695" y="762590"/>
            <a:ext cx="9669674" cy="1985136"/>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3600" b="1" spc="-1" dirty="0">
                <a:solidFill>
                  <a:srgbClr val="FFFF00"/>
                </a:solidFill>
                <a:effectLst>
                  <a:outerShdw blurRad="38100" dist="38100" dir="2700000" algn="tl">
                    <a:srgbClr val="000000">
                      <a:alpha val="43137"/>
                    </a:srgbClr>
                  </a:outerShdw>
                </a:effectLst>
                <a:uFill>
                  <a:solidFill>
                    <a:srgbClr val="FFFFFF"/>
                  </a:solidFill>
                </a:uFill>
                <a:latin typeface="Times New Roman" panose="02020603050405020304" pitchFamily="18" charset="0"/>
                <a:ea typeface="DejaVu Sans"/>
                <a:cs typeface="Times New Roman" panose="02020603050405020304" pitchFamily="18" charset="0"/>
              </a:rPr>
              <a:t>Lightning Analysis for creating geo-frameworks</a:t>
            </a:r>
          </a:p>
        </p:txBody>
      </p:sp>
      <p:sp>
        <p:nvSpPr>
          <p:cNvPr id="11" name="CustomShape 2"/>
          <p:cNvSpPr/>
          <p:nvPr/>
        </p:nvSpPr>
        <p:spPr>
          <a:xfrm>
            <a:off x="6325532" y="3892649"/>
            <a:ext cx="5624186" cy="18854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2400" spc="-1" dirty="0" err="1">
                <a:solidFill>
                  <a:srgbClr val="FFFF00"/>
                </a:solidFill>
                <a:effectLst>
                  <a:outerShdw blurRad="38100" dist="38100" dir="2700000" algn="tl">
                    <a:srgbClr val="000000">
                      <a:alpha val="43137"/>
                    </a:srgbClr>
                  </a:outerShdw>
                </a:effectLst>
                <a:uFill>
                  <a:solidFill>
                    <a:srgbClr val="FFFFFF"/>
                  </a:solidFill>
                </a:uFill>
                <a:latin typeface="Times New Roman" panose="02020603050405020304" pitchFamily="18" charset="0"/>
                <a:ea typeface="DejaVu Sans"/>
                <a:cs typeface="Times New Roman" panose="02020603050405020304" pitchFamily="18" charset="0"/>
              </a:rPr>
              <a:t>SunCity</a:t>
            </a:r>
            <a:r>
              <a:rPr lang="en-US" sz="2400" spc="-1" dirty="0">
                <a:solidFill>
                  <a:srgbClr val="FFFF00"/>
                </a:solidFill>
                <a:effectLst>
                  <a:outerShdw blurRad="38100" dist="38100" dir="2700000" algn="tl">
                    <a:srgbClr val="000000">
                      <a:alpha val="43137"/>
                    </a:srgbClr>
                  </a:outerShdw>
                </a:effectLst>
                <a:uFill>
                  <a:solidFill>
                    <a:srgbClr val="FFFFFF"/>
                  </a:solidFill>
                </a:uFill>
                <a:latin typeface="Times New Roman" panose="02020603050405020304" pitchFamily="18" charset="0"/>
                <a:ea typeface="DejaVu Sans"/>
                <a:cs typeface="Times New Roman" panose="02020603050405020304" pitchFamily="18" charset="0"/>
              </a:rPr>
              <a:t> </a:t>
            </a:r>
            <a:r>
              <a:rPr lang="en-US" sz="2400" spc="-1" dirty="0" err="1">
                <a:solidFill>
                  <a:srgbClr val="FFFF00"/>
                </a:solidFill>
                <a:effectLst>
                  <a:outerShdw blurRad="38100" dist="38100" dir="2700000" algn="tl">
                    <a:srgbClr val="000000">
                      <a:alpha val="43137"/>
                    </a:srgbClr>
                  </a:outerShdw>
                </a:effectLst>
                <a:uFill>
                  <a:solidFill>
                    <a:srgbClr val="FFFFFF"/>
                  </a:solidFill>
                </a:uFill>
                <a:latin typeface="Times New Roman" panose="02020603050405020304" pitchFamily="18" charset="0"/>
                <a:ea typeface="DejaVu Sans"/>
                <a:cs typeface="Times New Roman" panose="02020603050405020304" pitchFamily="18" charset="0"/>
              </a:rPr>
              <a:t>RockOn</a:t>
            </a:r>
            <a:r>
              <a:rPr lang="en-US" sz="2400" spc="-1" dirty="0">
                <a:solidFill>
                  <a:srgbClr val="FFFF00"/>
                </a:solidFill>
                <a:effectLst>
                  <a:outerShdw blurRad="38100" dist="38100" dir="2700000" algn="tl">
                    <a:srgbClr val="000000">
                      <a:alpha val="43137"/>
                    </a:srgbClr>
                  </a:outerShdw>
                </a:effectLst>
                <a:uFill>
                  <a:solidFill>
                    <a:srgbClr val="FFFFFF"/>
                  </a:solidFill>
                </a:uFill>
                <a:latin typeface="Times New Roman" panose="02020603050405020304" pitchFamily="18" charset="0"/>
                <a:ea typeface="DejaVu Sans"/>
                <a:cs typeface="Times New Roman" panose="02020603050405020304" pitchFamily="18" charset="0"/>
              </a:rPr>
              <a:t> Rock Club</a:t>
            </a:r>
          </a:p>
          <a:p>
            <a:pPr algn="ctr"/>
            <a:r>
              <a:rPr lang="en-US" sz="2400" spc="-1" dirty="0">
                <a:solidFill>
                  <a:srgbClr val="FFFF00"/>
                </a:solidFill>
                <a:effectLst>
                  <a:outerShdw blurRad="38100" dist="38100" dir="2700000" algn="tl">
                    <a:srgbClr val="000000">
                      <a:alpha val="43137"/>
                    </a:srgbClr>
                  </a:outerShdw>
                </a:effectLst>
                <a:uFill>
                  <a:solidFill>
                    <a:srgbClr val="FFFFFF"/>
                  </a:solidFill>
                </a:uFill>
                <a:latin typeface="Times New Roman" panose="02020603050405020304" pitchFamily="18" charset="0"/>
                <a:cs typeface="Times New Roman" panose="02020603050405020304" pitchFamily="18" charset="0"/>
              </a:rPr>
              <a:t>12 October 2019</a:t>
            </a:r>
            <a:endParaRPr lang="en-US" spc="-1" dirty="0">
              <a:solidFill>
                <a:srgbClr val="FFFF00"/>
              </a:solidFill>
              <a:effectLst>
                <a:outerShdw blurRad="38100" dist="38100" dir="2700000" algn="tl">
                  <a:srgbClr val="000000">
                    <a:alpha val="43137"/>
                  </a:srgbClr>
                </a:outerShdw>
              </a:effectLst>
              <a:uFill>
                <a:solidFill>
                  <a:srgbClr val="FFFFFF"/>
                </a:solidFill>
              </a:uFill>
              <a:latin typeface="Times New Roman" panose="02020603050405020304" pitchFamily="18" charset="0"/>
              <a:cs typeface="Times New Roman" panose="02020603050405020304" pitchFamily="18" charset="0"/>
            </a:endParaRPr>
          </a:p>
          <a:p>
            <a:pPr algn="ctr">
              <a:lnSpc>
                <a:spcPct val="100000"/>
              </a:lnSpc>
            </a:pPr>
            <a:endParaRPr lang="en-US" sz="2400" spc="-1" dirty="0">
              <a:solidFill>
                <a:srgbClr val="FFFF00"/>
              </a:solidFill>
              <a:effectLst>
                <a:outerShdw blurRad="38100" dist="38100" dir="2700000" algn="tl">
                  <a:srgbClr val="000000">
                    <a:alpha val="43137"/>
                  </a:srgbClr>
                </a:outerShdw>
              </a:effectLst>
              <a:uFill>
                <a:solidFill>
                  <a:srgbClr val="FFFFFF"/>
                </a:solidFill>
              </a:uFill>
              <a:latin typeface="Times New Roman" panose="02020603050405020304" pitchFamily="18" charset="0"/>
              <a:ea typeface="DejaVu Sans"/>
              <a:cs typeface="Times New Roman" panose="02020603050405020304" pitchFamily="18" charset="0"/>
            </a:endParaRPr>
          </a:p>
          <a:p>
            <a:pPr algn="ctr">
              <a:lnSpc>
                <a:spcPct val="100000"/>
              </a:lnSpc>
            </a:pPr>
            <a:r>
              <a:rPr lang="en-US" sz="2400" spc="-1" dirty="0">
                <a:solidFill>
                  <a:srgbClr val="FFFF00"/>
                </a:solidFill>
                <a:effectLst>
                  <a:outerShdw blurRad="38100" dist="38100" dir="2700000" algn="tl">
                    <a:srgbClr val="000000">
                      <a:alpha val="43137"/>
                    </a:srgbClr>
                  </a:outerShdw>
                </a:effectLst>
                <a:uFill>
                  <a:solidFill>
                    <a:srgbClr val="FFFFFF"/>
                  </a:solidFill>
                </a:uFill>
                <a:latin typeface="Times New Roman" panose="02020603050405020304" pitchFamily="18" charset="0"/>
                <a:ea typeface="DejaVu Sans"/>
                <a:cs typeface="Times New Roman" panose="02020603050405020304" pitchFamily="18" charset="0"/>
              </a:rPr>
              <a:t>H. Roice Nelson, Jr.</a:t>
            </a:r>
            <a:endParaRPr lang="en-US" sz="1350" spc="-1" dirty="0">
              <a:solidFill>
                <a:srgbClr val="FFFF00"/>
              </a:solidFill>
              <a:effectLst>
                <a:outerShdw blurRad="38100" dist="38100" dir="2700000" algn="tl">
                  <a:srgbClr val="000000">
                    <a:alpha val="43137"/>
                  </a:srgbClr>
                </a:outerShdw>
              </a:effectLst>
              <a:uFill>
                <a:solidFill>
                  <a:srgbClr val="FFFFFF"/>
                </a:solidFill>
              </a:uFill>
              <a:latin typeface="Times New Roman" panose="02020603050405020304" pitchFamily="18" charset="0"/>
              <a:cs typeface="Times New Roman" panose="02020603050405020304" pitchFamily="18" charset="0"/>
            </a:endParaRPr>
          </a:p>
          <a:p>
            <a:pPr algn="ctr">
              <a:lnSpc>
                <a:spcPct val="100000"/>
              </a:lnSpc>
            </a:pPr>
            <a:r>
              <a:rPr lang="en-US" sz="2000" spc="-1" dirty="0">
                <a:solidFill>
                  <a:srgbClr val="FFFF00"/>
                </a:solidFill>
                <a:effectLst>
                  <a:outerShdw blurRad="38100" dist="38100" dir="2700000" algn="tl">
                    <a:srgbClr val="000000">
                      <a:alpha val="43137"/>
                    </a:srgbClr>
                  </a:outerShdw>
                </a:effectLst>
                <a:uFill>
                  <a:solidFill>
                    <a:srgbClr val="FFFFFF"/>
                  </a:solidFill>
                </a:uFill>
                <a:latin typeface="Times New Roman" panose="02020603050405020304" pitchFamily="18" charset="0"/>
                <a:ea typeface="DejaVu Sans"/>
                <a:cs typeface="Times New Roman" panose="02020603050405020304" pitchFamily="18" charset="0"/>
              </a:rPr>
              <a:t>Dynamic Measurement LLC</a:t>
            </a:r>
          </a:p>
        </p:txBody>
      </p:sp>
      <p:sp>
        <p:nvSpPr>
          <p:cNvPr id="14" name="Date Placeholder 3"/>
          <p:cNvSpPr>
            <a:spLocks noGrp="1"/>
          </p:cNvSpPr>
          <p:nvPr>
            <p:ph type="dt" idx="10"/>
          </p:nvPr>
        </p:nvSpPr>
        <p:spPr>
          <a:xfrm>
            <a:off x="519612" y="6905215"/>
            <a:ext cx="1294544" cy="193393"/>
          </a:xfrm>
        </p:spPr>
        <p:txBody>
          <a:bodyPr/>
          <a:lstStyle/>
          <a:p>
            <a:r>
              <a:rPr lang="en-US" spc="-1" dirty="0">
                <a:solidFill>
                  <a:srgbClr val="FFFF00"/>
                </a:solidFill>
                <a:effectLst>
                  <a:outerShdw blurRad="38100" dist="38100" dir="2700000" algn="tl">
                    <a:srgbClr val="000000">
                      <a:alpha val="43137"/>
                    </a:srgbClr>
                  </a:outerShdw>
                </a:effectLst>
              </a:rPr>
              <a:t>12 October 2019</a:t>
            </a:r>
            <a:endParaRPr lang="en-US" sz="825" dirty="0">
              <a:solidFill>
                <a:srgbClr val="FFFF00"/>
              </a:solidFill>
              <a:effectLst>
                <a:outerShdw blurRad="38100" dist="38100" dir="2700000" algn="tl">
                  <a:srgbClr val="000000">
                    <a:alpha val="43137"/>
                  </a:srgbClr>
                </a:outerShdw>
              </a:effectLst>
            </a:endParaRPr>
          </a:p>
        </p:txBody>
      </p:sp>
      <p:pic>
        <p:nvPicPr>
          <p:cNvPr id="15" name="Picture 1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60369" y="194461"/>
            <a:ext cx="1933704" cy="1002212"/>
          </a:xfrm>
          <a:prstGeom prst="rect">
            <a:avLst/>
          </a:prstGeom>
          <a:solidFill>
            <a:schemeClr val="bg1"/>
          </a:solidFill>
          <a:ln w="12700">
            <a:solidFill>
              <a:schemeClr val="tx1"/>
            </a:solidFill>
          </a:ln>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290" y="2880987"/>
            <a:ext cx="7069906" cy="3908724"/>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2894" y="200415"/>
            <a:ext cx="6241961" cy="1967065"/>
          </a:xfrm>
        </p:spPr>
        <p:txBody>
          <a:bodyPr/>
          <a:lstStyle/>
          <a:p>
            <a:r>
              <a:rPr lang="en-US" dirty="0"/>
              <a:t>Where sedimentary </a:t>
            </a:r>
            <a:br>
              <a:rPr lang="en-US" dirty="0"/>
            </a:br>
            <a:r>
              <a:rPr lang="en-US" dirty="0"/>
              <a:t>rocks with fossils </a:t>
            </a:r>
            <a:br>
              <a:rPr lang="en-US" dirty="0"/>
            </a:br>
            <a:r>
              <a:rPr lang="en-US" dirty="0"/>
              <a:t>outcrop can be predicted from</a:t>
            </a:r>
            <a:br>
              <a:rPr lang="en-US" dirty="0"/>
            </a:br>
            <a:r>
              <a:rPr lang="en-US" dirty="0"/>
              <a:t>lightning volumes</a:t>
            </a:r>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smtClean="0"/>
              <a:pPr algn="r"/>
              <a:t>10</a:t>
            </a:fld>
            <a:endParaRPr lang="en-US" sz="825" dirty="0"/>
          </a:p>
        </p:txBody>
      </p:sp>
      <p:pic>
        <p:nvPicPr>
          <p:cNvPr id="7" name="Picture 6"/>
          <p:cNvPicPr>
            <a:picLocks noChangeAspect="1"/>
          </p:cNvPicPr>
          <p:nvPr/>
        </p:nvPicPr>
        <p:blipFill>
          <a:blip r:embed="rId2"/>
          <a:stretch>
            <a:fillRect/>
          </a:stretch>
        </p:blipFill>
        <p:spPr>
          <a:xfrm>
            <a:off x="6922894" y="2326151"/>
            <a:ext cx="6054069" cy="4402339"/>
          </a:xfrm>
          <a:prstGeom prst="rect">
            <a:avLst/>
          </a:prstGeom>
        </p:spPr>
      </p:pic>
      <p:pic>
        <p:nvPicPr>
          <p:cNvPr id="8" name="Picture 7"/>
          <p:cNvPicPr>
            <a:picLocks noChangeAspect="1"/>
          </p:cNvPicPr>
          <p:nvPr/>
        </p:nvPicPr>
        <p:blipFill>
          <a:blip r:embed="rId3"/>
          <a:stretch>
            <a:fillRect/>
          </a:stretch>
        </p:blipFill>
        <p:spPr>
          <a:xfrm>
            <a:off x="2366840" y="300960"/>
            <a:ext cx="4424034" cy="7073887"/>
          </a:xfrm>
          <a:prstGeom prst="rect">
            <a:avLst/>
          </a:prstGeom>
        </p:spPr>
      </p:pic>
    </p:spTree>
    <p:extLst>
      <p:ext uri="{BB962C8B-B14F-4D97-AF65-F5344CB8AC3E}">
        <p14:creationId xmlns:p14="http://schemas.microsoft.com/office/powerpoint/2010/main" val="2526353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8144" y="187890"/>
            <a:ext cx="10367892" cy="939452"/>
          </a:xfrm>
        </p:spPr>
        <p:txBody>
          <a:bodyPr/>
          <a:lstStyle/>
          <a:p>
            <a:r>
              <a:rPr lang="en-US" dirty="0"/>
              <a:t>Red &amp; Green Beryl </a:t>
            </a:r>
            <a:br>
              <a:rPr lang="en-US" dirty="0"/>
            </a:br>
            <a:r>
              <a:rPr lang="en-US" dirty="0"/>
              <a:t>are a direct result of hydrothermal alteration</a:t>
            </a:r>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smtClean="0"/>
              <a:pPr algn="r"/>
              <a:t>11</a:t>
            </a:fld>
            <a:endParaRPr lang="en-US" sz="825" dirty="0"/>
          </a:p>
        </p:txBody>
      </p:sp>
      <p:pic>
        <p:nvPicPr>
          <p:cNvPr id="8" name="Picture 7"/>
          <p:cNvPicPr>
            <a:picLocks noChangeAspect="1"/>
          </p:cNvPicPr>
          <p:nvPr/>
        </p:nvPicPr>
        <p:blipFill>
          <a:blip r:embed="rId3"/>
          <a:stretch>
            <a:fillRect/>
          </a:stretch>
        </p:blipFill>
        <p:spPr>
          <a:xfrm>
            <a:off x="4892749" y="1268038"/>
            <a:ext cx="8384928" cy="5585529"/>
          </a:xfrm>
          <a:prstGeom prst="rect">
            <a:avLst/>
          </a:prstGeom>
        </p:spPr>
      </p:pic>
      <p:pic>
        <p:nvPicPr>
          <p:cNvPr id="9" name="Picture 8"/>
          <p:cNvPicPr>
            <a:picLocks noChangeAspect="1"/>
          </p:cNvPicPr>
          <p:nvPr/>
        </p:nvPicPr>
        <p:blipFill>
          <a:blip r:embed="rId4"/>
          <a:stretch>
            <a:fillRect/>
          </a:stretch>
        </p:blipFill>
        <p:spPr>
          <a:xfrm>
            <a:off x="1408587" y="1268038"/>
            <a:ext cx="3484161" cy="3668107"/>
          </a:xfrm>
          <a:prstGeom prst="rect">
            <a:avLst/>
          </a:prstGeom>
        </p:spPr>
      </p:pic>
    </p:spTree>
    <p:extLst>
      <p:ext uri="{BB962C8B-B14F-4D97-AF65-F5344CB8AC3E}">
        <p14:creationId xmlns:p14="http://schemas.microsoft.com/office/powerpoint/2010/main" val="3744646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flipH="1">
            <a:off x="2028092" y="1509860"/>
            <a:ext cx="2646276" cy="4978561"/>
          </a:xfrm>
          <a:prstGeom prst="rect">
            <a:avLst/>
          </a:prstGeom>
        </p:spPr>
      </p:pic>
      <p:sp>
        <p:nvSpPr>
          <p:cNvPr id="2" name="Title 1"/>
          <p:cNvSpPr>
            <a:spLocks noGrp="1"/>
          </p:cNvSpPr>
          <p:nvPr>
            <p:ph type="title"/>
          </p:nvPr>
        </p:nvSpPr>
        <p:spPr>
          <a:xfrm>
            <a:off x="2579076" y="263965"/>
            <a:ext cx="8170973" cy="877608"/>
          </a:xfrm>
        </p:spPr>
        <p:txBody>
          <a:bodyPr/>
          <a:lstStyle/>
          <a:p>
            <a:r>
              <a:rPr lang="en-US" dirty="0"/>
              <a:t>Lightning Analysis Started with 2 Questions:</a:t>
            </a:r>
          </a:p>
        </p:txBody>
      </p:sp>
      <p:sp>
        <p:nvSpPr>
          <p:cNvPr id="5" name="Footer Placeholder 4"/>
          <p:cNvSpPr>
            <a:spLocks noGrp="1"/>
          </p:cNvSpPr>
          <p:nvPr>
            <p:ph type="ftr" idx="11"/>
          </p:nvPr>
        </p:nvSpPr>
        <p:spPr>
          <a:xfrm>
            <a:off x="4674368" y="7031085"/>
            <a:ext cx="5785011" cy="343761"/>
          </a:xfrm>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a:xfrm>
            <a:off x="10620798" y="7031085"/>
            <a:ext cx="2145239" cy="343761"/>
          </a:xfrm>
        </p:spPr>
        <p:txBody>
          <a:bodyPr/>
          <a:lstStyle/>
          <a:p>
            <a:pPr algn="r"/>
            <a:r>
              <a:rPr lang="pt-BR" spc="-1" dirty="0"/>
              <a:t>SunCity RockOn Rock Club      </a:t>
            </a:r>
            <a:r>
              <a:rPr lang="en-US" spc="-1" dirty="0"/>
              <a:t>  </a:t>
            </a:r>
            <a:fld id="{E22B766B-36F5-4990-9CCF-12D98C66DF84}" type="slidenum">
              <a:rPr lang="en-US" spc="-1"/>
              <a:pPr algn="r"/>
              <a:t>12</a:t>
            </a:fld>
            <a:endParaRPr lang="en-US" sz="825" dirty="0"/>
          </a:p>
        </p:txBody>
      </p:sp>
      <p:sp>
        <p:nvSpPr>
          <p:cNvPr id="8" name="Title 1"/>
          <p:cNvSpPr txBox="1">
            <a:spLocks/>
          </p:cNvSpPr>
          <p:nvPr/>
        </p:nvSpPr>
        <p:spPr>
          <a:xfrm>
            <a:off x="2184291" y="1217651"/>
            <a:ext cx="2490077" cy="5270770"/>
          </a:xfrm>
          <a:prstGeom prst="rect">
            <a:avLst/>
          </a:prstGeom>
        </p:spPr>
        <p:txBody>
          <a:bodyPr lIns="0" tIns="0" rIns="0" bIns="0" anchor="ctr">
            <a:noAutofit/>
          </a:bodyPr>
          <a:lstStyle>
            <a:lvl1pPr algn="l" defTabSz="1219078" rtl="0" eaLnBrk="1" latinLnBrk="0" hangingPunct="1">
              <a:lnSpc>
                <a:spcPct val="90000"/>
              </a:lnSpc>
              <a:spcBef>
                <a:spcPct val="0"/>
              </a:spcBef>
              <a:buNone/>
              <a:defRPr sz="4800" kern="1200" baseline="0">
                <a:solidFill>
                  <a:schemeClr val="tx1"/>
                </a:solidFill>
                <a:latin typeface="Times New Roman" panose="02020603050405020304" pitchFamily="18" charset="0"/>
                <a:ea typeface="+mj-ea"/>
                <a:cs typeface="Times New Roman" panose="02020603050405020304" pitchFamily="18" charset="0"/>
              </a:defRPr>
            </a:lvl1pPr>
          </a:lstStyle>
          <a:p>
            <a:pPr>
              <a:lnSpc>
                <a:spcPct val="120000"/>
              </a:lnSpc>
            </a:pPr>
            <a:br>
              <a:rPr lang="en-US" sz="1100" dirty="0">
                <a:solidFill>
                  <a:srgbClr val="FFFF00"/>
                </a:solidFill>
                <a:effectLst>
                  <a:outerShdw blurRad="38100" dist="38100" dir="2700000" algn="tl">
                    <a:srgbClr val="000000">
                      <a:alpha val="43137"/>
                    </a:srgbClr>
                  </a:outerShdw>
                </a:effectLst>
              </a:rPr>
            </a:br>
            <a:r>
              <a:rPr lang="en-US" sz="2800" dirty="0">
                <a:solidFill>
                  <a:srgbClr val="FFFF00"/>
                </a:solidFill>
                <a:effectLst>
                  <a:outerShdw blurRad="38100" dist="38100" dir="2700000" algn="tl">
                    <a:srgbClr val="000000">
                      <a:alpha val="43137"/>
                    </a:srgbClr>
                  </a:outerShdw>
                </a:effectLst>
              </a:rPr>
              <a:t>1. Can lightning hit twice at the same place?</a:t>
            </a:r>
          </a:p>
          <a:p>
            <a:pPr>
              <a:lnSpc>
                <a:spcPct val="120000"/>
              </a:lnSpc>
            </a:pPr>
            <a:br>
              <a:rPr lang="en-US" sz="1100" dirty="0">
                <a:solidFill>
                  <a:srgbClr val="FFFF00"/>
                </a:solidFill>
                <a:effectLst>
                  <a:outerShdw blurRad="38100" dist="38100" dir="2700000" algn="tl">
                    <a:srgbClr val="000000">
                      <a:alpha val="43137"/>
                    </a:srgbClr>
                  </a:outerShdw>
                </a:effectLst>
              </a:rPr>
            </a:br>
            <a:r>
              <a:rPr lang="en-US" sz="2800" dirty="0">
                <a:solidFill>
                  <a:srgbClr val="FFFF00"/>
                </a:solidFill>
                <a:effectLst>
                  <a:outerShdw blurRad="38100" dist="38100" dir="2700000" algn="tl">
                    <a:srgbClr val="000000">
                      <a:alpha val="43137"/>
                    </a:srgbClr>
                  </a:outerShdw>
                </a:effectLst>
              </a:rPr>
              <a:t>2. Does this mean there is oil on my property?</a:t>
            </a:r>
          </a:p>
        </p:txBody>
      </p:sp>
      <p:pic>
        <p:nvPicPr>
          <p:cNvPr id="11" name="Picture 10"/>
          <p:cNvPicPr>
            <a:picLocks noChangeAspect="1"/>
          </p:cNvPicPr>
          <p:nvPr/>
        </p:nvPicPr>
        <p:blipFill>
          <a:blip r:embed="rId4"/>
          <a:stretch>
            <a:fillRect/>
          </a:stretch>
        </p:blipFill>
        <p:spPr>
          <a:xfrm>
            <a:off x="4830567" y="1509860"/>
            <a:ext cx="8417183" cy="4978561"/>
          </a:xfrm>
          <a:prstGeom prst="rect">
            <a:avLst/>
          </a:prstGeom>
          <a:ln>
            <a:solidFill>
              <a:schemeClr val="tx1"/>
            </a:solidFill>
          </a:ln>
        </p:spPr>
      </p:pic>
      <p:sp>
        <p:nvSpPr>
          <p:cNvPr id="12" name="TextBox 11"/>
          <p:cNvSpPr txBox="1"/>
          <p:nvPr/>
        </p:nvSpPr>
        <p:spPr>
          <a:xfrm>
            <a:off x="3829723" y="6503124"/>
            <a:ext cx="9418027" cy="369332"/>
          </a:xfrm>
          <a:prstGeom prst="rect">
            <a:avLst/>
          </a:prstGeom>
          <a:noFill/>
        </p:spPr>
        <p:txBody>
          <a:bodyPr wrap="none" rtlCol="0">
            <a:spAutoFit/>
          </a:bodyPr>
          <a:lstStyle/>
          <a:p>
            <a:r>
              <a:rPr lang="en-US" dirty="0"/>
              <a:t>Strikes from 1 storm (colors Peak Current ) 27 Sep 2011, Hockley Dome, Harris County, TX</a:t>
            </a:r>
          </a:p>
        </p:txBody>
      </p:sp>
      <p:sp>
        <p:nvSpPr>
          <p:cNvPr id="13" name="Date Placeholder 3"/>
          <p:cNvSpPr>
            <a:spLocks noGrp="1"/>
          </p:cNvSpPr>
          <p:nvPr>
            <p:ph type="dt" idx="10"/>
          </p:nvPr>
        </p:nvSpPr>
        <p:spPr>
          <a:xfrm>
            <a:off x="671949" y="7064678"/>
            <a:ext cx="3130793" cy="343761"/>
          </a:xfrm>
        </p:spPr>
        <p:txBody>
          <a:bodyPr/>
          <a:lstStyle/>
          <a:p>
            <a:r>
              <a:rPr lang="en-US" spc="-1" dirty="0"/>
              <a:t>12 October 2019</a:t>
            </a:r>
            <a:endParaRPr lang="en-US" sz="825" dirty="0"/>
          </a:p>
        </p:txBody>
      </p:sp>
    </p:spTree>
    <p:extLst>
      <p:ext uri="{BB962C8B-B14F-4D97-AF65-F5344CB8AC3E}">
        <p14:creationId xmlns:p14="http://schemas.microsoft.com/office/powerpoint/2010/main" val="2355667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Answer to Both Questions is Yes!</a:t>
            </a:r>
          </a:p>
        </p:txBody>
      </p:sp>
      <p:sp>
        <p:nvSpPr>
          <p:cNvPr id="4" name="Date Placeholder 3"/>
          <p:cNvSpPr>
            <a:spLocks noGrp="1"/>
          </p:cNvSpPr>
          <p:nvPr>
            <p:ph type="dt" idx="10"/>
          </p:nvPr>
        </p:nvSpPr>
        <p:spPr>
          <a:xfrm>
            <a:off x="671949" y="6887160"/>
            <a:ext cx="3130793" cy="521280"/>
          </a:xfrm>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a:pPr algn="r"/>
              <a:t>13</a:t>
            </a:fld>
            <a:endParaRPr lang="en-US" sz="825" dirty="0"/>
          </a:p>
        </p:txBody>
      </p:sp>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8144" y="1868490"/>
            <a:ext cx="6194818" cy="4685510"/>
          </a:xfrm>
          <a:prstGeom prst="rect">
            <a:avLst/>
          </a:prstGeom>
        </p:spPr>
      </p:pic>
      <p:sp>
        <p:nvSpPr>
          <p:cNvPr id="8" name="TextBox 7"/>
          <p:cNvSpPr txBox="1"/>
          <p:nvPr/>
        </p:nvSpPr>
        <p:spPr>
          <a:xfrm>
            <a:off x="8636110" y="1868491"/>
            <a:ext cx="4541185" cy="440120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The answer to the first question is “yes,” lightning strikes cluster and the clusters are consistent over time.</a:t>
            </a:r>
          </a:p>
          <a:p>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The answer the second question is “there is oil here,” as shown by the tanks now at the location of the lightning strikes raising the questions.</a:t>
            </a:r>
          </a:p>
        </p:txBody>
      </p:sp>
    </p:spTree>
    <p:extLst>
      <p:ext uri="{BB962C8B-B14F-4D97-AF65-F5344CB8AC3E}">
        <p14:creationId xmlns:p14="http://schemas.microsoft.com/office/powerpoint/2010/main" val="892394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1562" y="300960"/>
            <a:ext cx="8422582" cy="1262160"/>
          </a:xfrm>
        </p:spPr>
        <p:txBody>
          <a:bodyPr/>
          <a:lstStyle/>
          <a:p>
            <a:r>
              <a:rPr lang="en-US" dirty="0"/>
              <a:t>Presentation Outline</a:t>
            </a:r>
          </a:p>
        </p:txBody>
      </p:sp>
      <p:sp>
        <p:nvSpPr>
          <p:cNvPr id="3" name="Subtitle 2"/>
          <p:cNvSpPr>
            <a:spLocks noGrp="1"/>
          </p:cNvSpPr>
          <p:nvPr>
            <p:ph type="subTitle"/>
          </p:nvPr>
        </p:nvSpPr>
        <p:spPr>
          <a:xfrm>
            <a:off x="2831561" y="1563119"/>
            <a:ext cx="10608214" cy="4769947"/>
          </a:xfrm>
        </p:spPr>
        <p:txBody>
          <a:bodyPr/>
          <a:lstStyle/>
          <a:p>
            <a:r>
              <a:rPr lang="en-US" sz="2800" dirty="0"/>
              <a:t>Introduction and Context</a:t>
            </a:r>
          </a:p>
          <a:p>
            <a:endParaRPr lang="en-US" sz="2800" dirty="0"/>
          </a:p>
          <a:p>
            <a:pPr marL="457200" indent="-457200">
              <a:buFont typeface="+mj-lt"/>
              <a:buAutoNum type="arabicPeriod"/>
            </a:pPr>
            <a:r>
              <a:rPr lang="en-US" sz="2800" dirty="0"/>
              <a:t>Lightning Occurs Everywhere</a:t>
            </a:r>
          </a:p>
          <a:p>
            <a:pPr marL="457200" indent="-457200">
              <a:buFont typeface="+mj-lt"/>
              <a:buAutoNum type="arabicPeriod"/>
            </a:pPr>
            <a:endParaRPr lang="en-US" sz="2800" dirty="0"/>
          </a:p>
          <a:p>
            <a:pPr marL="457200" indent="-457200">
              <a:buFont typeface="+mj-lt"/>
              <a:buAutoNum type="arabicPeriod"/>
            </a:pPr>
            <a:r>
              <a:rPr lang="en-US" sz="2800" dirty="0"/>
              <a:t>Lightning Database Analytics</a:t>
            </a:r>
          </a:p>
          <a:p>
            <a:pPr marL="457200" indent="-457200">
              <a:buFont typeface="+mj-lt"/>
              <a:buAutoNum type="arabicPeriod"/>
            </a:pPr>
            <a:endParaRPr lang="en-US" sz="2800" dirty="0"/>
          </a:p>
          <a:p>
            <a:pPr marL="457200" indent="-457200">
              <a:buFont typeface="+mj-lt"/>
              <a:buAutoNum type="arabicPeriod"/>
            </a:pPr>
            <a:r>
              <a:rPr lang="en-US" sz="2800" dirty="0"/>
              <a:t>Lightning Analysis &amp; Attributes</a:t>
            </a:r>
          </a:p>
          <a:p>
            <a:pPr marL="457200" indent="-457200">
              <a:buFont typeface="+mj-lt"/>
              <a:buAutoNum type="arabicPeriod"/>
            </a:pPr>
            <a:endParaRPr lang="en-US" sz="2800" dirty="0"/>
          </a:p>
          <a:p>
            <a:pPr marL="457200" indent="-457200">
              <a:buFont typeface="+mj-lt"/>
              <a:buAutoNum type="arabicPeriod"/>
            </a:pPr>
            <a:r>
              <a:rPr lang="en-US" sz="2800" dirty="0"/>
              <a:t>Rock Property &amp; Attribute Maps &amp; Volumes</a:t>
            </a:r>
          </a:p>
          <a:p>
            <a:pPr marL="457200" indent="-457200">
              <a:buFont typeface="+mj-lt"/>
              <a:buAutoNum type="arabicPeriod"/>
            </a:pPr>
            <a:endParaRPr lang="en-US" sz="2800" dirty="0"/>
          </a:p>
          <a:p>
            <a:pPr marL="457200" indent="-457200">
              <a:buFont typeface="+mj-lt"/>
              <a:buAutoNum type="arabicPeriod"/>
            </a:pPr>
            <a:r>
              <a:rPr lang="en-US" sz="2800" dirty="0"/>
              <a:t>Texas, Louisiana, Michigan, Arizona, California, Utah, &amp; Nevada Examples</a:t>
            </a:r>
          </a:p>
        </p:txBody>
      </p:sp>
      <p:sp>
        <p:nvSpPr>
          <p:cNvPr id="5" name="Footer Placeholder 4"/>
          <p:cNvSpPr>
            <a:spLocks noGrp="1"/>
          </p:cNvSpPr>
          <p:nvPr>
            <p:ph type="ftr" idx="11"/>
          </p:nvPr>
        </p:nvSpPr>
        <p:spPr>
          <a:xfrm>
            <a:off x="5127189" y="7042704"/>
            <a:ext cx="4338417" cy="365736"/>
          </a:xfrm>
        </p:spPr>
        <p:txBody>
          <a:bodyPr/>
          <a:lstStyle/>
          <a:p>
            <a:pPr algn="ctr"/>
            <a:r>
              <a:rPr lang="en-US" spc="-1" dirty="0">
                <a:latin typeface="+mn-lt"/>
              </a:rPr>
              <a:t>Copyright © 2019</a:t>
            </a:r>
          </a:p>
          <a:p>
            <a:pPr algn="ctr"/>
            <a:r>
              <a:rPr lang="en-US" sz="825" spc="-1" dirty="0">
                <a:latin typeface="+mn-lt"/>
              </a:rPr>
              <a:t>Dynamic </a:t>
            </a:r>
            <a:r>
              <a:rPr lang="en-US" spc="-1" dirty="0">
                <a:latin typeface="+mn-lt"/>
              </a:rPr>
              <a:t>Measurement</a:t>
            </a:r>
            <a:r>
              <a:rPr lang="en-US" sz="825" spc="-1" dirty="0">
                <a:latin typeface="+mn-lt"/>
              </a:rPr>
              <a:t> LLC.</a:t>
            </a:r>
            <a:endParaRPr lang="en-US" sz="825" dirty="0">
              <a:latin typeface="+mn-lt"/>
            </a:endParaRPr>
          </a:p>
        </p:txBody>
      </p:sp>
      <p:sp>
        <p:nvSpPr>
          <p:cNvPr id="6" name="Slide Number Placeholder 5"/>
          <p:cNvSpPr>
            <a:spLocks noGrp="1"/>
          </p:cNvSpPr>
          <p:nvPr>
            <p:ph type="sldNum" idx="4"/>
          </p:nvPr>
        </p:nvSpPr>
        <p:spPr>
          <a:xfrm>
            <a:off x="9766548" y="7042704"/>
            <a:ext cx="2947370" cy="279567"/>
          </a:xfrm>
        </p:spPr>
        <p:txBody>
          <a:bodyPr/>
          <a:lstStyle/>
          <a:p>
            <a:pPr algn="r"/>
            <a:r>
              <a:rPr lang="pt-BR" spc="-1" dirty="0"/>
              <a:t>SunCity RockOn Rock Club      </a:t>
            </a:r>
            <a:r>
              <a:rPr lang="en-US" spc="-1" dirty="0"/>
              <a:t>  </a:t>
            </a:r>
            <a:fld id="{E22B766B-36F5-4990-9CCF-12D98C66DF84}" type="slidenum">
              <a:rPr lang="en-US" spc="-1"/>
              <a:pPr algn="r"/>
              <a:t>14</a:t>
            </a:fld>
            <a:endParaRPr lang="en-US" sz="825" dirty="0"/>
          </a:p>
        </p:txBody>
      </p:sp>
      <p:pic>
        <p:nvPicPr>
          <p:cNvPr id="7" name="Picture 6"/>
          <p:cNvPicPr>
            <a:picLocks noChangeAspect="1"/>
          </p:cNvPicPr>
          <p:nvPr/>
        </p:nvPicPr>
        <p:blipFill>
          <a:blip r:embed="rId3">
            <a:clrChange>
              <a:clrFrom>
                <a:srgbClr val="000000"/>
              </a:clrFrom>
              <a:clrTo>
                <a:srgbClr val="000000">
                  <a:alpha val="0"/>
                </a:srgbClr>
              </a:clrTo>
            </a:clrChange>
          </a:blip>
          <a:stretch>
            <a:fillRect/>
          </a:stretch>
        </p:blipFill>
        <p:spPr>
          <a:xfrm>
            <a:off x="10102727" y="1778542"/>
            <a:ext cx="3009106" cy="3432299"/>
          </a:xfrm>
          <a:prstGeom prst="rect">
            <a:avLst/>
          </a:prstGeom>
        </p:spPr>
      </p:pic>
      <p:sp>
        <p:nvSpPr>
          <p:cNvPr id="8" name="TextBox 13"/>
          <p:cNvSpPr txBox="1"/>
          <p:nvPr/>
        </p:nvSpPr>
        <p:spPr>
          <a:xfrm>
            <a:off x="9571037" y="1428032"/>
            <a:ext cx="3868738" cy="3000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latin typeface="Times New Roman" panose="02020603050405020304" pitchFamily="18" charset="0"/>
                <a:cs typeface="Times New Roman" panose="02020603050405020304" pitchFamily="18" charset="0"/>
              </a:rPr>
              <a:t>Milam County Texas apparent-resistivity Volume</a:t>
            </a:r>
          </a:p>
        </p:txBody>
      </p:sp>
      <p:sp>
        <p:nvSpPr>
          <p:cNvPr id="9" name="Date Placeholder 3"/>
          <p:cNvSpPr>
            <a:spLocks noGrp="1"/>
          </p:cNvSpPr>
          <p:nvPr>
            <p:ph type="dt" idx="10"/>
          </p:nvPr>
        </p:nvSpPr>
        <p:spPr>
          <a:xfrm>
            <a:off x="671949" y="6887160"/>
            <a:ext cx="3130793" cy="521280"/>
          </a:xfrm>
        </p:spPr>
        <p:txBody>
          <a:bodyPr/>
          <a:lstStyle/>
          <a:p>
            <a:r>
              <a:rPr lang="en-US" spc="-1" dirty="0"/>
              <a:t>12 October 2019</a:t>
            </a:r>
            <a:endParaRPr lang="en-US" sz="825" dirty="0"/>
          </a:p>
        </p:txBody>
      </p:sp>
    </p:spTree>
    <p:extLst>
      <p:ext uri="{BB962C8B-B14F-4D97-AF65-F5344CB8AC3E}">
        <p14:creationId xmlns:p14="http://schemas.microsoft.com/office/powerpoint/2010/main" val="1794500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8245" y="125862"/>
            <a:ext cx="7223527" cy="1262160"/>
          </a:xfrm>
        </p:spPr>
        <p:txBody>
          <a:bodyPr/>
          <a:lstStyle/>
          <a:p>
            <a:r>
              <a:rPr lang="en-US" dirty="0"/>
              <a:t>1. Lightning Occurs Everywhere</a:t>
            </a:r>
            <a:br>
              <a:rPr lang="en-US" dirty="0"/>
            </a:br>
            <a:r>
              <a:rPr lang="en-US" dirty="0"/>
              <a:t>	</a:t>
            </a:r>
            <a:r>
              <a:rPr lang="en-US" sz="2800" b="0" dirty="0"/>
              <a:t>8+ years of data in GLD-360 database</a:t>
            </a:r>
          </a:p>
        </p:txBody>
      </p:sp>
      <p:sp>
        <p:nvSpPr>
          <p:cNvPr id="4" name="Date Placeholder 3"/>
          <p:cNvSpPr>
            <a:spLocks noGrp="1"/>
          </p:cNvSpPr>
          <p:nvPr>
            <p:ph type="dt" idx="10"/>
          </p:nvPr>
        </p:nvSpPr>
        <p:spPr>
          <a:xfrm>
            <a:off x="671949" y="6887160"/>
            <a:ext cx="3130793" cy="521280"/>
          </a:xfrm>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a:pPr algn="r"/>
              <a:t>15</a:t>
            </a:fld>
            <a:endParaRPr lang="en-US" sz="825"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6781" y="1280445"/>
            <a:ext cx="10284819" cy="5485797"/>
          </a:xfrm>
          <a:prstGeom prst="rect">
            <a:avLst/>
          </a:prstGeom>
          <a:ln>
            <a:solidFill>
              <a:schemeClr val="tx1"/>
            </a:solidFill>
          </a:ln>
        </p:spPr>
      </p:pic>
    </p:spTree>
    <p:extLst>
      <p:ext uri="{BB962C8B-B14F-4D97-AF65-F5344CB8AC3E}">
        <p14:creationId xmlns:p14="http://schemas.microsoft.com/office/powerpoint/2010/main" val="3697627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0435" y="147133"/>
            <a:ext cx="8409295" cy="1262160"/>
          </a:xfrm>
        </p:spPr>
        <p:txBody>
          <a:bodyPr/>
          <a:lstStyle/>
          <a:p>
            <a:pPr algn="ctr"/>
            <a:r>
              <a:rPr lang="en-US" dirty="0"/>
              <a:t>The U.S. has the most complete database</a:t>
            </a:r>
            <a:br>
              <a:rPr lang="en-US" dirty="0"/>
            </a:br>
            <a:r>
              <a:rPr lang="en-US" sz="2800" b="0" dirty="0"/>
              <a:t>20+ Years of Data in the NLDN Data Base</a:t>
            </a:r>
            <a:endParaRPr lang="en-US" b="0" dirty="0"/>
          </a:p>
        </p:txBody>
      </p:sp>
      <p:sp>
        <p:nvSpPr>
          <p:cNvPr id="4" name="Date Placeholder 3"/>
          <p:cNvSpPr>
            <a:spLocks noGrp="1"/>
          </p:cNvSpPr>
          <p:nvPr>
            <p:ph type="dt" idx="10"/>
          </p:nvPr>
        </p:nvSpPr>
        <p:spPr>
          <a:xfrm>
            <a:off x="671949" y="6887160"/>
            <a:ext cx="3130793" cy="521280"/>
          </a:xfrm>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a:pPr algn="r"/>
              <a:t>16</a:t>
            </a:fld>
            <a:endParaRPr lang="en-US" sz="825" dirty="0"/>
          </a:p>
        </p:txBody>
      </p:sp>
      <p:grpSp>
        <p:nvGrpSpPr>
          <p:cNvPr id="11" name="Group 10"/>
          <p:cNvGrpSpPr/>
          <p:nvPr/>
        </p:nvGrpSpPr>
        <p:grpSpPr>
          <a:xfrm>
            <a:off x="2966394" y="1278044"/>
            <a:ext cx="9544618" cy="5538853"/>
            <a:chOff x="223708" y="1264596"/>
            <a:chExt cx="9544618" cy="5538853"/>
          </a:xfrm>
        </p:grpSpPr>
        <p:pic>
          <p:nvPicPr>
            <p:cNvPr id="7" name="Picture 6"/>
            <p:cNvPicPr>
              <a:picLocks noChangeAspect="1"/>
            </p:cNvPicPr>
            <p:nvPr/>
          </p:nvPicPr>
          <p:blipFill>
            <a:blip r:embed="rId3"/>
            <a:stretch>
              <a:fillRect/>
            </a:stretch>
          </p:blipFill>
          <p:spPr>
            <a:xfrm>
              <a:off x="236408" y="1264596"/>
              <a:ext cx="9531918" cy="5102588"/>
            </a:xfrm>
            <a:prstGeom prst="rect">
              <a:avLst/>
            </a:prstGeom>
            <a:ln>
              <a:solidFill>
                <a:schemeClr val="tx1"/>
              </a:solidFill>
            </a:ln>
          </p:spPr>
        </p:pic>
        <p:sp>
          <p:nvSpPr>
            <p:cNvPr id="8" name="TextBox 13"/>
            <p:cNvSpPr txBox="1"/>
            <p:nvPr/>
          </p:nvSpPr>
          <p:spPr>
            <a:xfrm>
              <a:off x="223708" y="6341784"/>
              <a:ext cx="9544618" cy="461665"/>
            </a:xfrm>
            <a:prstGeom prst="rect">
              <a:avLst/>
            </a:prstGeom>
            <a:solidFill>
              <a:schemeClr val="tx1"/>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Originally Collected for Insurance, Meteorology, and Safety Reasons</a:t>
              </a:r>
            </a:p>
          </p:txBody>
        </p:sp>
        <p:cxnSp>
          <p:nvCxnSpPr>
            <p:cNvPr id="10" name="Straight Connector 9"/>
            <p:cNvCxnSpPr/>
            <p:nvPr/>
          </p:nvCxnSpPr>
          <p:spPr>
            <a:xfrm flipV="1">
              <a:off x="9755626" y="1955800"/>
              <a:ext cx="0" cy="44113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7122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0"/>
          </p:nvPr>
        </p:nvSpPr>
        <p:spPr>
          <a:xfrm>
            <a:off x="671949" y="6887160"/>
            <a:ext cx="3130793" cy="521279"/>
          </a:xfrm>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a:pPr algn="r"/>
              <a:t>17</a:t>
            </a:fld>
            <a:endParaRPr lang="en-US" sz="825" dirty="0"/>
          </a:p>
        </p:txBody>
      </p:sp>
      <p:pic>
        <p:nvPicPr>
          <p:cNvPr id="7" name="Picture 6"/>
          <p:cNvPicPr>
            <a:picLocks noChangeAspect="1"/>
          </p:cNvPicPr>
          <p:nvPr/>
        </p:nvPicPr>
        <p:blipFill>
          <a:blip r:embed="rId3"/>
          <a:stretch>
            <a:fillRect/>
          </a:stretch>
        </p:blipFill>
        <p:spPr>
          <a:xfrm>
            <a:off x="6304395" y="146735"/>
            <a:ext cx="4364654" cy="2832770"/>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3684267" y="3167323"/>
            <a:ext cx="7579045" cy="3686244"/>
          </a:xfrm>
          <a:prstGeom prst="rect">
            <a:avLst/>
          </a:prstGeom>
        </p:spPr>
      </p:pic>
      <p:sp>
        <p:nvSpPr>
          <p:cNvPr id="2" name="Title 1"/>
          <p:cNvSpPr>
            <a:spLocks noGrp="1"/>
          </p:cNvSpPr>
          <p:nvPr>
            <p:ph type="title"/>
          </p:nvPr>
        </p:nvSpPr>
        <p:spPr>
          <a:xfrm>
            <a:off x="2449983" y="146736"/>
            <a:ext cx="3765512" cy="3239909"/>
          </a:xfrm>
        </p:spPr>
        <p:txBody>
          <a:bodyPr/>
          <a:lstStyle/>
          <a:p>
            <a:r>
              <a:rPr lang="en-US" dirty="0"/>
              <a:t>Sensors Measure Direction to Strike &amp; Lightning Attributes</a:t>
            </a:r>
            <a:br>
              <a:rPr lang="en-US" dirty="0"/>
            </a:br>
            <a:br>
              <a:rPr lang="en-US" dirty="0"/>
            </a:br>
            <a:r>
              <a:rPr lang="en-US" sz="2800" b="0" dirty="0"/>
              <a:t>Strike Triangulated &amp; Measurements Reconciled</a:t>
            </a:r>
          </a:p>
        </p:txBody>
      </p:sp>
      <p:sp>
        <p:nvSpPr>
          <p:cNvPr id="9" name="TextBox 13"/>
          <p:cNvSpPr txBox="1"/>
          <p:nvPr/>
        </p:nvSpPr>
        <p:spPr>
          <a:xfrm>
            <a:off x="2671663" y="6838886"/>
            <a:ext cx="384891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Times New Roman" panose="02020603050405020304" pitchFamily="18" charset="0"/>
                <a:cs typeface="Times New Roman" panose="02020603050405020304" pitchFamily="18" charset="0"/>
              </a:rPr>
              <a:t>Vaisala: Martin Murphy </a:t>
            </a:r>
          </a:p>
          <a:p>
            <a:pPr algn="ctr"/>
            <a:r>
              <a:rPr lang="en-US" dirty="0">
                <a:latin typeface="Times New Roman" panose="02020603050405020304" pitchFamily="18" charset="0"/>
                <a:cs typeface="Times New Roman" panose="02020603050405020304" pitchFamily="18" charset="0"/>
              </a:rPr>
              <a:t>2016 Webinar used with permission</a:t>
            </a:r>
          </a:p>
        </p:txBody>
      </p:sp>
    </p:spTree>
    <p:extLst>
      <p:ext uri="{BB962C8B-B14F-4D97-AF65-F5344CB8AC3E}">
        <p14:creationId xmlns:p14="http://schemas.microsoft.com/office/powerpoint/2010/main" val="2049903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83321" y="3089862"/>
            <a:ext cx="5559800" cy="3925463"/>
          </a:xfrm>
          <a:prstGeom prst="rect">
            <a:avLst/>
          </a:prstGeom>
          <a:ln>
            <a:solidFill>
              <a:schemeClr val="tx1"/>
            </a:solidFill>
          </a:ln>
        </p:spPr>
      </p:pic>
      <p:sp>
        <p:nvSpPr>
          <p:cNvPr id="5" name="Footer Placeholder 4"/>
          <p:cNvSpPr>
            <a:spLocks noGrp="1"/>
          </p:cNvSpPr>
          <p:nvPr>
            <p:ph type="ftr" idx="11"/>
          </p:nvPr>
        </p:nvSpPr>
        <p:spPr>
          <a:xfrm>
            <a:off x="5800448" y="7070028"/>
            <a:ext cx="1997893" cy="365736"/>
          </a:xfrm>
        </p:spPr>
        <p:txBody>
          <a:bodyPr/>
          <a:lstStyle/>
          <a:p>
            <a:pPr algn="ctr"/>
            <a:r>
              <a:rPr lang="en-US" spc="-1" dirty="0"/>
              <a:t>Copyright © 2019</a:t>
            </a:r>
          </a:p>
          <a:p>
            <a:pPr algn="ctr"/>
            <a:r>
              <a:rPr lang="en-US" spc="-1" dirty="0"/>
              <a:t>Dynamic Measurement LLC.</a:t>
            </a:r>
            <a:endParaRPr lang="en-US" dirty="0"/>
          </a:p>
        </p:txBody>
      </p:sp>
      <p:sp>
        <p:nvSpPr>
          <p:cNvPr id="6" name="Slide Number Placeholder 5"/>
          <p:cNvSpPr>
            <a:spLocks noGrp="1"/>
          </p:cNvSpPr>
          <p:nvPr>
            <p:ph type="sldNum" idx="4"/>
          </p:nvPr>
        </p:nvSpPr>
        <p:spPr>
          <a:xfrm>
            <a:off x="9979415" y="7070027"/>
            <a:ext cx="2721977" cy="365737"/>
          </a:xfrm>
        </p:spPr>
        <p:txBody>
          <a:bodyPr/>
          <a:lstStyle/>
          <a:p>
            <a:pPr algn="r"/>
            <a:r>
              <a:rPr lang="pt-BR" spc="-1" dirty="0"/>
              <a:t>SunCity RockOn Rock Club      </a:t>
            </a:r>
            <a:r>
              <a:rPr lang="en-US" spc="-1" dirty="0"/>
              <a:t>  </a:t>
            </a:r>
            <a:fld id="{E22B766B-36F5-4990-9CCF-12D98C66DF84}" type="slidenum">
              <a:rPr lang="en-US" spc="-1"/>
              <a:pPr algn="r"/>
              <a:t>18</a:t>
            </a:fld>
            <a:endParaRPr lang="en-US" sz="825" dirty="0"/>
          </a:p>
        </p:txBody>
      </p:sp>
      <p:sp>
        <p:nvSpPr>
          <p:cNvPr id="8" name="Title 7"/>
          <p:cNvSpPr>
            <a:spLocks noGrp="1"/>
          </p:cNvSpPr>
          <p:nvPr>
            <p:ph type="title"/>
          </p:nvPr>
        </p:nvSpPr>
        <p:spPr>
          <a:xfrm>
            <a:off x="2756452" y="254217"/>
            <a:ext cx="8901356" cy="612964"/>
          </a:xfrm>
        </p:spPr>
        <p:txBody>
          <a:bodyPr/>
          <a:lstStyle/>
          <a:p>
            <a:r>
              <a:rPr lang="en-US" dirty="0"/>
              <a:t>Vaisala’s  NLDN Lightning Detection Network</a:t>
            </a:r>
          </a:p>
        </p:txBody>
      </p:sp>
      <p:sp>
        <p:nvSpPr>
          <p:cNvPr id="16" name="TextBox 13"/>
          <p:cNvSpPr txBox="1"/>
          <p:nvPr/>
        </p:nvSpPr>
        <p:spPr>
          <a:xfrm>
            <a:off x="10677451" y="2223480"/>
            <a:ext cx="256567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Times New Roman" panose="02020603050405020304" pitchFamily="18" charset="0"/>
                <a:cs typeface="Times New Roman" panose="02020603050405020304" pitchFamily="18" charset="0"/>
              </a:rPr>
              <a:t>From 2016 Vaisala Webinar: Martin Murphy,</a:t>
            </a:r>
          </a:p>
          <a:p>
            <a:pPr algn="ctr"/>
            <a:r>
              <a:rPr lang="en-US" dirty="0">
                <a:latin typeface="Times New Roman" panose="02020603050405020304" pitchFamily="18" charset="0"/>
                <a:cs typeface="Times New Roman" panose="02020603050405020304" pitchFamily="18" charset="0"/>
              </a:rPr>
              <a:t>used with permission</a:t>
            </a:r>
          </a:p>
        </p:txBody>
      </p:sp>
      <p:pic>
        <p:nvPicPr>
          <p:cNvPr id="2" name="Picture 1"/>
          <p:cNvPicPr>
            <a:picLocks noChangeAspect="1"/>
          </p:cNvPicPr>
          <p:nvPr/>
        </p:nvPicPr>
        <p:blipFill>
          <a:blip r:embed="rId4"/>
          <a:stretch>
            <a:fillRect/>
          </a:stretch>
        </p:blipFill>
        <p:spPr>
          <a:xfrm>
            <a:off x="2756452" y="867181"/>
            <a:ext cx="5034667" cy="2712598"/>
          </a:xfrm>
          <a:prstGeom prst="rect">
            <a:avLst/>
          </a:prstGeom>
          <a:ln>
            <a:solidFill>
              <a:schemeClr val="tx1"/>
            </a:solidFill>
          </a:ln>
        </p:spPr>
      </p:pic>
      <p:sp>
        <p:nvSpPr>
          <p:cNvPr id="10" name="TextBox 13"/>
          <p:cNvSpPr txBox="1"/>
          <p:nvPr/>
        </p:nvSpPr>
        <p:spPr>
          <a:xfrm>
            <a:off x="7919715" y="867181"/>
            <a:ext cx="2938015" cy="21082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Times New Roman" panose="02020603050405020304" pitchFamily="18" charset="0"/>
                <a:cs typeface="Times New Roman" panose="02020603050405020304" pitchFamily="18" charset="0"/>
              </a:rPr>
              <a:t>In Texas 12-24 sensors record each lightning strike</a:t>
            </a:r>
          </a:p>
          <a:p>
            <a:pPr algn="ctr"/>
            <a:endParaRPr lang="en-US" sz="1100"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Location Accuracy: </a:t>
            </a:r>
          </a:p>
          <a:p>
            <a:pPr algn="ctr"/>
            <a:r>
              <a:rPr lang="en-US" dirty="0">
                <a:latin typeface="Times New Roman" panose="02020603050405020304" pitchFamily="18" charset="0"/>
                <a:cs typeface="Times New Roman" panose="02020603050405020304" pitchFamily="18" charset="0"/>
              </a:rPr>
              <a:t>150-600 feet</a:t>
            </a:r>
          </a:p>
          <a:p>
            <a:pPr algn="ctr"/>
            <a:endParaRPr lang="en-US" sz="1100"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Lineament Accuracy: </a:t>
            </a:r>
          </a:p>
          <a:p>
            <a:pPr algn="ctr"/>
            <a:r>
              <a:rPr lang="en-US" dirty="0">
                <a:latin typeface="Times New Roman" panose="02020603050405020304" pitchFamily="18" charset="0"/>
                <a:cs typeface="Times New Roman" panose="02020603050405020304" pitchFamily="18" charset="0"/>
              </a:rPr>
              <a:t>10-100 feet</a:t>
            </a:r>
          </a:p>
        </p:txBody>
      </p:sp>
      <p:sp>
        <p:nvSpPr>
          <p:cNvPr id="11" name="Date Placeholder 3"/>
          <p:cNvSpPr>
            <a:spLocks noGrp="1"/>
          </p:cNvSpPr>
          <p:nvPr>
            <p:ph type="dt" idx="10"/>
          </p:nvPr>
        </p:nvSpPr>
        <p:spPr>
          <a:xfrm>
            <a:off x="671949" y="7015325"/>
            <a:ext cx="3130793" cy="393114"/>
          </a:xfrm>
        </p:spPr>
        <p:txBody>
          <a:bodyPr/>
          <a:lstStyle/>
          <a:p>
            <a:r>
              <a:rPr lang="en-US" spc="-1" dirty="0"/>
              <a:t>12 October 2019</a:t>
            </a:r>
            <a:endParaRPr lang="en-US" sz="825" dirty="0"/>
          </a:p>
        </p:txBody>
      </p:sp>
      <p:sp>
        <p:nvSpPr>
          <p:cNvPr id="7" name="TextBox 6"/>
          <p:cNvSpPr txBox="1"/>
          <p:nvPr/>
        </p:nvSpPr>
        <p:spPr>
          <a:xfrm>
            <a:off x="2329842" y="4180716"/>
            <a:ext cx="5197394" cy="2677656"/>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Geophysicists have used passive gravity, magnetic, and seismic measurements to understand the subsurface of the earth for decades. Using existing lightning strike databases expands this work. </a:t>
            </a:r>
          </a:p>
        </p:txBody>
      </p:sp>
    </p:spTree>
    <p:extLst>
      <p:ext uri="{BB962C8B-B14F-4D97-AF65-F5344CB8AC3E}">
        <p14:creationId xmlns:p14="http://schemas.microsoft.com/office/powerpoint/2010/main" val="2666575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4253" y="5136556"/>
            <a:ext cx="2856703" cy="2043974"/>
          </a:xfrm>
          <a:prstGeom prst="rect">
            <a:avLst/>
          </a:prstGeom>
        </p:spPr>
      </p:pic>
      <p:sp>
        <p:nvSpPr>
          <p:cNvPr id="2" name="Title 1"/>
          <p:cNvSpPr>
            <a:spLocks noGrp="1"/>
          </p:cNvSpPr>
          <p:nvPr>
            <p:ph type="title"/>
          </p:nvPr>
        </p:nvSpPr>
        <p:spPr/>
        <p:txBody>
          <a:bodyPr/>
          <a:lstStyle/>
          <a:p>
            <a:r>
              <a:rPr lang="en-US" dirty="0"/>
              <a:t>2. Lightning Database Analytics</a:t>
            </a:r>
          </a:p>
        </p:txBody>
      </p:sp>
      <p:sp>
        <p:nvSpPr>
          <p:cNvPr id="3" name="Subtitle 2"/>
          <p:cNvSpPr>
            <a:spLocks noGrp="1"/>
          </p:cNvSpPr>
          <p:nvPr>
            <p:ph type="subTitle"/>
          </p:nvPr>
        </p:nvSpPr>
        <p:spPr>
          <a:xfrm>
            <a:off x="2398144" y="1216887"/>
            <a:ext cx="10840778" cy="4384440"/>
          </a:xfrm>
        </p:spPr>
        <p:txBody>
          <a:bodyPr/>
          <a:lstStyle/>
          <a:p>
            <a:pPr marL="514350" indent="-514350">
              <a:buFont typeface="Arial" panose="020B0604020202020204" pitchFamily="34" charset="0"/>
              <a:buChar char="•"/>
            </a:pPr>
            <a:r>
              <a:rPr lang="en-US" sz="2800" b="0" dirty="0"/>
              <a:t>Typical projects have millions of lightning strikes.</a:t>
            </a:r>
          </a:p>
          <a:p>
            <a:pPr marL="514350" indent="-514350">
              <a:buFont typeface="Arial" panose="020B0604020202020204" pitchFamily="34" charset="0"/>
              <a:buChar char="•"/>
            </a:pPr>
            <a:endParaRPr lang="en-US" sz="800" b="0" dirty="0"/>
          </a:p>
          <a:p>
            <a:pPr marL="514350" indent="-514350">
              <a:buFont typeface="Arial" panose="020B0604020202020204" pitchFamily="34" charset="0"/>
              <a:buChar char="•"/>
            </a:pPr>
            <a:r>
              <a:rPr lang="en-US" sz="2800" b="0" dirty="0"/>
              <a:t>To date all projects have tied subsurface control.</a:t>
            </a:r>
          </a:p>
          <a:p>
            <a:pPr marL="514350" indent="-514350">
              <a:buFont typeface="Arial" panose="020B0604020202020204" pitchFamily="34" charset="0"/>
              <a:buChar char="•"/>
            </a:pPr>
            <a:endParaRPr lang="en-US" sz="800" b="0" dirty="0"/>
          </a:p>
          <a:p>
            <a:pPr marL="514350" indent="-514350">
              <a:buFont typeface="Arial" panose="020B0604020202020204" pitchFamily="34" charset="0"/>
              <a:buChar char="•"/>
            </a:pPr>
            <a:r>
              <a:rPr lang="en-US" sz="2800" b="0" dirty="0"/>
              <a:t>Attributes are measured or calculated for lightning strike locations, then contoured or gridded.</a:t>
            </a:r>
          </a:p>
          <a:p>
            <a:pPr marL="514350" indent="-514350">
              <a:buFont typeface="Arial" panose="020B0604020202020204" pitchFamily="34" charset="0"/>
              <a:buChar char="•"/>
            </a:pPr>
            <a:endParaRPr lang="en-US" sz="800" b="0" dirty="0"/>
          </a:p>
          <a:p>
            <a:pPr marL="514350" indent="-514350">
              <a:buFont typeface="Arial" panose="020B0604020202020204" pitchFamily="34" charset="0"/>
              <a:buChar char="•"/>
            </a:pPr>
            <a:r>
              <a:rPr lang="en-US" sz="2800" b="0" dirty="0"/>
              <a:t>Lightning strike density and attribute values cluster, and these clusters are somewhat consistent over time, allowing the data to be stacked.</a:t>
            </a:r>
          </a:p>
          <a:p>
            <a:pPr marL="514350" indent="-514350">
              <a:buFont typeface="Arial" panose="020B0604020202020204" pitchFamily="34" charset="0"/>
              <a:buChar char="•"/>
            </a:pPr>
            <a:endParaRPr lang="en-US" sz="800" b="0" dirty="0"/>
          </a:p>
          <a:p>
            <a:pPr marL="457200" indent="-457200">
              <a:buFont typeface="Arial" panose="020B0604020202020204" pitchFamily="34" charset="0"/>
              <a:buChar char="•"/>
            </a:pPr>
            <a:r>
              <a:rPr lang="en-US" sz="2800" b="0" dirty="0"/>
              <a:t>Lineaments, like fault scarps, have been mapped with 30 foot horizontal location accuracy.</a:t>
            </a:r>
          </a:p>
          <a:p>
            <a:pPr marL="457200" indent="-457200">
              <a:buFont typeface="Arial" panose="020B0604020202020204" pitchFamily="34" charset="0"/>
              <a:buChar char="•"/>
            </a:pPr>
            <a:endParaRPr lang="en-US" sz="2800" b="0" dirty="0"/>
          </a:p>
        </p:txBody>
      </p:sp>
      <p:sp>
        <p:nvSpPr>
          <p:cNvPr id="4" name="Date Placeholder 3"/>
          <p:cNvSpPr>
            <a:spLocks noGrp="1"/>
          </p:cNvSpPr>
          <p:nvPr>
            <p:ph type="dt" idx="10"/>
          </p:nvPr>
        </p:nvSpPr>
        <p:spPr>
          <a:xfrm>
            <a:off x="671949" y="6887160"/>
            <a:ext cx="3130793" cy="521280"/>
          </a:xfrm>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a:xfrm>
            <a:off x="10620798" y="6853567"/>
            <a:ext cx="2372713" cy="521280"/>
          </a:xfrm>
        </p:spPr>
        <p:txBody>
          <a:bodyPr/>
          <a:lstStyle/>
          <a:p>
            <a:pPr algn="r"/>
            <a:r>
              <a:rPr lang="pt-BR" spc="-1" dirty="0"/>
              <a:t>SunCity RockOn Rock Club      </a:t>
            </a:r>
            <a:r>
              <a:rPr lang="en-US" spc="-1" dirty="0"/>
              <a:t>  </a:t>
            </a:r>
            <a:fld id="{E22B766B-36F5-4990-9CCF-12D98C66DF84}" type="slidenum">
              <a:rPr lang="en-US" spc="-1"/>
              <a:pPr algn="r"/>
              <a:t>19</a:t>
            </a:fld>
            <a:endParaRPr lang="en-US" sz="825" dirty="0"/>
          </a:p>
        </p:txBody>
      </p:sp>
      <p:pic>
        <p:nvPicPr>
          <p:cNvPr id="8" name="Picture 7"/>
          <p:cNvPicPr>
            <a:picLocks noChangeAspect="1"/>
          </p:cNvPicPr>
          <p:nvPr/>
        </p:nvPicPr>
        <p:blipFill>
          <a:blip r:embed="rId4"/>
          <a:stretch>
            <a:fillRect/>
          </a:stretch>
        </p:blipFill>
        <p:spPr>
          <a:xfrm>
            <a:off x="2947464" y="5136557"/>
            <a:ext cx="2817981" cy="2043973"/>
          </a:xfrm>
          <a:prstGeom prst="rect">
            <a:avLst/>
          </a:prstGeom>
        </p:spPr>
      </p:pic>
    </p:spTree>
    <p:extLst>
      <p:ext uri="{BB962C8B-B14F-4D97-AF65-F5344CB8AC3E}">
        <p14:creationId xmlns:p14="http://schemas.microsoft.com/office/powerpoint/2010/main" val="1676980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8170" y="190891"/>
            <a:ext cx="7492962" cy="1036659"/>
          </a:xfrm>
        </p:spPr>
        <p:txBody>
          <a:bodyPr/>
          <a:lstStyle/>
          <a:p>
            <a:pPr algn="ctr"/>
            <a:r>
              <a:rPr lang="en-US" dirty="0"/>
              <a:t>Career as geophysicist spent looking underneath the surface of the ground</a:t>
            </a:r>
          </a:p>
        </p:txBody>
      </p:sp>
      <p:sp>
        <p:nvSpPr>
          <p:cNvPr id="4" name="Date Placeholder 3"/>
          <p:cNvSpPr>
            <a:spLocks noGrp="1"/>
          </p:cNvSpPr>
          <p:nvPr>
            <p:ph type="dt" idx="10"/>
          </p:nvPr>
        </p:nvSpPr>
        <p:spPr>
          <a:xfrm>
            <a:off x="671949" y="6887160"/>
            <a:ext cx="3130793" cy="521280"/>
          </a:xfrm>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smtClean="0"/>
              <a:pPr algn="r"/>
              <a:t>2</a:t>
            </a:fld>
            <a:endParaRPr lang="en-US" sz="825" dirty="0"/>
          </a:p>
        </p:txBody>
      </p:sp>
      <p:graphicFrame>
        <p:nvGraphicFramePr>
          <p:cNvPr id="7" name="Object 6"/>
          <p:cNvGraphicFramePr>
            <a:graphicFrameLocks noChangeAspect="1"/>
          </p:cNvGraphicFramePr>
          <p:nvPr>
            <p:extLst>
              <p:ext uri="{D42A27DB-BD31-4B8C-83A1-F6EECF244321}">
                <p14:modId xmlns:p14="http://schemas.microsoft.com/office/powerpoint/2010/main" val="3981840617"/>
              </p:ext>
            </p:extLst>
          </p:nvPr>
        </p:nvGraphicFramePr>
        <p:xfrm>
          <a:off x="165999" y="1986315"/>
          <a:ext cx="3259965" cy="4633509"/>
        </p:xfrm>
        <a:graphic>
          <a:graphicData uri="http://schemas.openxmlformats.org/presentationml/2006/ole">
            <mc:AlternateContent xmlns:mc="http://schemas.openxmlformats.org/markup-compatibility/2006">
              <mc:Choice xmlns:v="urn:schemas-microsoft-com:vml" Requires="v">
                <p:oleObj spid="_x0000_s1043" name="Bitmap Image" r:id="rId4" imgW="4701600" imgH="6682680" progId="Paint.Picture">
                  <p:embed/>
                </p:oleObj>
              </mc:Choice>
              <mc:Fallback>
                <p:oleObj name="Bitmap Image" r:id="rId4" imgW="4701600" imgH="6682680" progId="Paint.Picture">
                  <p:embed/>
                  <p:pic>
                    <p:nvPicPr>
                      <p:cNvPr id="0" name=""/>
                      <p:cNvPicPr/>
                      <p:nvPr/>
                    </p:nvPicPr>
                    <p:blipFill>
                      <a:blip r:embed="rId5"/>
                      <a:stretch>
                        <a:fillRect/>
                      </a:stretch>
                    </p:blipFill>
                    <p:spPr>
                      <a:xfrm>
                        <a:off x="165999" y="1986315"/>
                        <a:ext cx="3259965" cy="4633509"/>
                      </a:xfrm>
                      <a:prstGeom prst="rect">
                        <a:avLst/>
                      </a:prstGeom>
                    </p:spPr>
                  </p:pic>
                </p:oleObj>
              </mc:Fallback>
            </mc:AlternateContent>
          </a:graphicData>
        </a:graphic>
      </p:graphicFrame>
      <p:pic>
        <p:nvPicPr>
          <p:cNvPr id="8" name="Picture 7"/>
          <p:cNvPicPr>
            <a:picLocks noChangeAspect="1"/>
          </p:cNvPicPr>
          <p:nvPr/>
        </p:nvPicPr>
        <p:blipFill>
          <a:blip r:embed="rId6"/>
          <a:stretch>
            <a:fillRect/>
          </a:stretch>
        </p:blipFill>
        <p:spPr>
          <a:xfrm>
            <a:off x="3573923" y="1986315"/>
            <a:ext cx="3323943" cy="4674467"/>
          </a:xfrm>
          <a:prstGeom prst="rect">
            <a:avLst/>
          </a:prstGeom>
        </p:spPr>
      </p:pic>
      <p:pic>
        <p:nvPicPr>
          <p:cNvPr id="9" name="Picture 8"/>
          <p:cNvPicPr>
            <a:picLocks noChangeAspect="1"/>
          </p:cNvPicPr>
          <p:nvPr/>
        </p:nvPicPr>
        <p:blipFill>
          <a:blip r:embed="rId7"/>
          <a:stretch>
            <a:fillRect/>
          </a:stretch>
        </p:blipFill>
        <p:spPr>
          <a:xfrm>
            <a:off x="7057632" y="1982146"/>
            <a:ext cx="3355018" cy="4637678"/>
          </a:xfrm>
          <a:prstGeom prst="rect">
            <a:avLst/>
          </a:prstGeom>
        </p:spPr>
      </p:pic>
      <p:sp>
        <p:nvSpPr>
          <p:cNvPr id="10" name="Content Placeholder 2"/>
          <p:cNvSpPr txBox="1">
            <a:spLocks/>
          </p:cNvSpPr>
          <p:nvPr/>
        </p:nvSpPr>
        <p:spPr>
          <a:xfrm>
            <a:off x="7319914" y="6025307"/>
            <a:ext cx="2302654" cy="358155"/>
          </a:xfrm>
          <a:prstGeom prst="rect">
            <a:avLst/>
          </a:prstGeom>
          <a:solidFill>
            <a:schemeClr val="bg1"/>
          </a:solidFill>
          <a:ln>
            <a:solidFill>
              <a:schemeClr val="tx1"/>
            </a:solidFill>
          </a:ln>
        </p:spPr>
        <p:txBody>
          <a:bodyPr/>
          <a:lstStyle>
            <a:lvl1pPr marL="228547" indent="-228547" algn="l" defTabSz="914187" rtl="0" eaLnBrk="1" latinLnBrk="0" hangingPunct="1">
              <a:lnSpc>
                <a:spcPct val="90000"/>
              </a:lnSpc>
              <a:spcBef>
                <a:spcPts val="1000"/>
              </a:spcBef>
              <a:buFont typeface="Arial" panose="020B0604020202020204" pitchFamily="34" charset="0"/>
              <a:buChar char="•"/>
              <a:defRPr sz="2799" kern="1200">
                <a:solidFill>
                  <a:schemeClr val="tx1"/>
                </a:solidFill>
                <a:latin typeface="Times New Roman" panose="02020603050405020304" pitchFamily="18" charset="0"/>
                <a:ea typeface="+mn-ea"/>
                <a:cs typeface="Times New Roman" panose="02020603050405020304" pitchFamily="18" charset="0"/>
              </a:defRPr>
            </a:lvl1pPr>
            <a:lvl2pPr marL="685640" indent="-228547" algn="l" defTabSz="914187"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2734" indent="-228547" algn="l" defTabSz="914187" rtl="0" eaLnBrk="1" latinLnBrk="0" hangingPunct="1">
              <a:lnSpc>
                <a:spcPct val="90000"/>
              </a:lnSpc>
              <a:spcBef>
                <a:spcPts val="500"/>
              </a:spcBef>
              <a:buFont typeface="Arial" panose="020B0604020202020204" pitchFamily="34" charset="0"/>
              <a:buChar char="•"/>
              <a:defRPr sz="1999" kern="1200">
                <a:solidFill>
                  <a:schemeClr val="tx1"/>
                </a:solidFill>
                <a:latin typeface="Times New Roman" panose="02020603050405020304" pitchFamily="18" charset="0"/>
                <a:ea typeface="+mn-ea"/>
                <a:cs typeface="Times New Roman" panose="02020603050405020304" pitchFamily="18" charset="0"/>
              </a:defRPr>
            </a:lvl3pPr>
            <a:lvl4pPr marL="1599827"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6920"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014"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6pPr>
            <a:lvl7pPr marL="2971107"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7pPr>
            <a:lvl8pPr marL="3428200"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3"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1991 O&amp;G Journal Cover</a:t>
            </a:r>
          </a:p>
        </p:txBody>
      </p:sp>
      <p:sp>
        <p:nvSpPr>
          <p:cNvPr id="11" name="Content Placeholder 2"/>
          <p:cNvSpPr txBox="1">
            <a:spLocks/>
          </p:cNvSpPr>
          <p:nvPr/>
        </p:nvSpPr>
        <p:spPr>
          <a:xfrm>
            <a:off x="4220532" y="6035296"/>
            <a:ext cx="2030723" cy="356915"/>
          </a:xfrm>
          <a:prstGeom prst="rect">
            <a:avLst/>
          </a:prstGeom>
          <a:solidFill>
            <a:schemeClr val="bg1"/>
          </a:solidFill>
          <a:ln>
            <a:solidFill>
              <a:schemeClr val="tx1"/>
            </a:solidFill>
          </a:ln>
        </p:spPr>
        <p:txBody>
          <a:bodyPr/>
          <a:lstStyle>
            <a:lvl1pPr marL="228547" indent="-228547" algn="l" defTabSz="914187" rtl="0" eaLnBrk="1" latinLnBrk="0" hangingPunct="1">
              <a:lnSpc>
                <a:spcPct val="90000"/>
              </a:lnSpc>
              <a:spcBef>
                <a:spcPts val="1000"/>
              </a:spcBef>
              <a:buFont typeface="Arial" panose="020B0604020202020204" pitchFamily="34" charset="0"/>
              <a:buChar char="•"/>
              <a:defRPr sz="2799" kern="1200">
                <a:solidFill>
                  <a:schemeClr val="tx1"/>
                </a:solidFill>
                <a:latin typeface="Times New Roman" panose="02020603050405020304" pitchFamily="18" charset="0"/>
                <a:ea typeface="+mn-ea"/>
                <a:cs typeface="Times New Roman" panose="02020603050405020304" pitchFamily="18" charset="0"/>
              </a:defRPr>
            </a:lvl1pPr>
            <a:lvl2pPr marL="685640" indent="-228547" algn="l" defTabSz="914187"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2734" indent="-228547" algn="l" defTabSz="914187" rtl="0" eaLnBrk="1" latinLnBrk="0" hangingPunct="1">
              <a:lnSpc>
                <a:spcPct val="90000"/>
              </a:lnSpc>
              <a:spcBef>
                <a:spcPts val="500"/>
              </a:spcBef>
              <a:buFont typeface="Arial" panose="020B0604020202020204" pitchFamily="34" charset="0"/>
              <a:buChar char="•"/>
              <a:defRPr sz="1999" kern="1200">
                <a:solidFill>
                  <a:schemeClr val="tx1"/>
                </a:solidFill>
                <a:latin typeface="Times New Roman" panose="02020603050405020304" pitchFamily="18" charset="0"/>
                <a:ea typeface="+mn-ea"/>
                <a:cs typeface="Times New Roman" panose="02020603050405020304" pitchFamily="18" charset="0"/>
              </a:defRPr>
            </a:lvl3pPr>
            <a:lvl4pPr marL="1599827"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6920"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014"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6pPr>
            <a:lvl7pPr marL="2971107"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7pPr>
            <a:lvl8pPr marL="3428200"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3"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1984 World Oil Cover</a:t>
            </a:r>
          </a:p>
        </p:txBody>
      </p:sp>
      <p:pic>
        <p:nvPicPr>
          <p:cNvPr id="12" name="Picture 11"/>
          <p:cNvPicPr>
            <a:picLocks noChangeAspect="1"/>
          </p:cNvPicPr>
          <p:nvPr/>
        </p:nvPicPr>
        <p:blipFill>
          <a:blip r:embed="rId8"/>
          <a:stretch>
            <a:fillRect/>
          </a:stretch>
        </p:blipFill>
        <p:spPr>
          <a:xfrm>
            <a:off x="9433428" y="1656704"/>
            <a:ext cx="3868635" cy="2234470"/>
          </a:xfrm>
          <a:prstGeom prst="rect">
            <a:avLst/>
          </a:prstGeom>
          <a:ln>
            <a:solidFill>
              <a:schemeClr val="tx1"/>
            </a:solidFill>
          </a:ln>
        </p:spPr>
      </p:pic>
      <p:sp>
        <p:nvSpPr>
          <p:cNvPr id="13" name="Content Placeholder 2"/>
          <p:cNvSpPr txBox="1">
            <a:spLocks/>
          </p:cNvSpPr>
          <p:nvPr/>
        </p:nvSpPr>
        <p:spPr>
          <a:xfrm>
            <a:off x="10620798" y="3955137"/>
            <a:ext cx="2310763" cy="381309"/>
          </a:xfrm>
          <a:prstGeom prst="rect">
            <a:avLst/>
          </a:prstGeom>
          <a:solidFill>
            <a:schemeClr val="bg1"/>
          </a:solidFill>
          <a:ln>
            <a:solidFill>
              <a:schemeClr val="tx1"/>
            </a:solidFill>
          </a:ln>
        </p:spPr>
        <p:txBody>
          <a:bodyPr/>
          <a:lstStyle>
            <a:lvl1pPr marL="228547" indent="-228547" algn="l" defTabSz="914187" rtl="0" eaLnBrk="1" latinLnBrk="0" hangingPunct="1">
              <a:lnSpc>
                <a:spcPct val="90000"/>
              </a:lnSpc>
              <a:spcBef>
                <a:spcPts val="1000"/>
              </a:spcBef>
              <a:buFont typeface="Arial" panose="020B0604020202020204" pitchFamily="34" charset="0"/>
              <a:buChar char="•"/>
              <a:defRPr sz="2799" kern="1200">
                <a:solidFill>
                  <a:schemeClr val="tx1"/>
                </a:solidFill>
                <a:latin typeface="Times New Roman" panose="02020603050405020304" pitchFamily="18" charset="0"/>
                <a:ea typeface="+mn-ea"/>
                <a:cs typeface="Times New Roman" panose="02020603050405020304" pitchFamily="18" charset="0"/>
              </a:defRPr>
            </a:lvl1pPr>
            <a:lvl2pPr marL="685640" indent="-228547" algn="l" defTabSz="914187"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2734" indent="-228547" algn="l" defTabSz="914187" rtl="0" eaLnBrk="1" latinLnBrk="0" hangingPunct="1">
              <a:lnSpc>
                <a:spcPct val="90000"/>
              </a:lnSpc>
              <a:spcBef>
                <a:spcPts val="500"/>
              </a:spcBef>
              <a:buFont typeface="Arial" panose="020B0604020202020204" pitchFamily="34" charset="0"/>
              <a:buChar char="•"/>
              <a:defRPr sz="1999" kern="1200">
                <a:solidFill>
                  <a:schemeClr val="tx1"/>
                </a:solidFill>
                <a:latin typeface="Times New Roman" panose="02020603050405020304" pitchFamily="18" charset="0"/>
                <a:ea typeface="+mn-ea"/>
                <a:cs typeface="Times New Roman" panose="02020603050405020304" pitchFamily="18" charset="0"/>
              </a:defRPr>
            </a:lvl3pPr>
            <a:lvl4pPr marL="1599827"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6920"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014"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6pPr>
            <a:lvl7pPr marL="2971107"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7pPr>
            <a:lvl8pPr marL="3428200"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3"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2003 The Leading Edge</a:t>
            </a:r>
          </a:p>
        </p:txBody>
      </p:sp>
      <p:pic>
        <p:nvPicPr>
          <p:cNvPr id="14" name="Picture 13"/>
          <p:cNvPicPr>
            <a:picLocks noChangeAspect="1"/>
          </p:cNvPicPr>
          <p:nvPr/>
        </p:nvPicPr>
        <p:blipFill>
          <a:blip r:embed="rId9"/>
          <a:stretch>
            <a:fillRect/>
          </a:stretch>
        </p:blipFill>
        <p:spPr>
          <a:xfrm>
            <a:off x="9716697" y="4428758"/>
            <a:ext cx="3651477" cy="1978960"/>
          </a:xfrm>
          <a:prstGeom prst="rect">
            <a:avLst/>
          </a:prstGeom>
          <a:ln>
            <a:solidFill>
              <a:schemeClr val="tx1"/>
            </a:solidFill>
          </a:ln>
        </p:spPr>
      </p:pic>
      <p:sp>
        <p:nvSpPr>
          <p:cNvPr id="15" name="Content Placeholder 2"/>
          <p:cNvSpPr txBox="1">
            <a:spLocks/>
          </p:cNvSpPr>
          <p:nvPr/>
        </p:nvSpPr>
        <p:spPr>
          <a:xfrm>
            <a:off x="10620798" y="6470739"/>
            <a:ext cx="2310763" cy="381309"/>
          </a:xfrm>
          <a:prstGeom prst="rect">
            <a:avLst/>
          </a:prstGeom>
          <a:solidFill>
            <a:schemeClr val="bg1"/>
          </a:solidFill>
          <a:ln>
            <a:solidFill>
              <a:schemeClr val="tx1"/>
            </a:solidFill>
          </a:ln>
        </p:spPr>
        <p:txBody>
          <a:bodyPr/>
          <a:lstStyle>
            <a:lvl1pPr marL="228547" indent="-228547" algn="l" defTabSz="914187" rtl="0" eaLnBrk="1" latinLnBrk="0" hangingPunct="1">
              <a:lnSpc>
                <a:spcPct val="90000"/>
              </a:lnSpc>
              <a:spcBef>
                <a:spcPts val="1000"/>
              </a:spcBef>
              <a:buFont typeface="Arial" panose="020B0604020202020204" pitchFamily="34" charset="0"/>
              <a:buChar char="•"/>
              <a:defRPr sz="2799" kern="1200">
                <a:solidFill>
                  <a:schemeClr val="tx1"/>
                </a:solidFill>
                <a:latin typeface="Times New Roman" panose="02020603050405020304" pitchFamily="18" charset="0"/>
                <a:ea typeface="+mn-ea"/>
                <a:cs typeface="Times New Roman" panose="02020603050405020304" pitchFamily="18" charset="0"/>
              </a:defRPr>
            </a:lvl1pPr>
            <a:lvl2pPr marL="685640" indent="-228547" algn="l" defTabSz="914187"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2734" indent="-228547" algn="l" defTabSz="914187" rtl="0" eaLnBrk="1" latinLnBrk="0" hangingPunct="1">
              <a:lnSpc>
                <a:spcPct val="90000"/>
              </a:lnSpc>
              <a:spcBef>
                <a:spcPts val="500"/>
              </a:spcBef>
              <a:buFont typeface="Arial" panose="020B0604020202020204" pitchFamily="34" charset="0"/>
              <a:buChar char="•"/>
              <a:defRPr sz="1999" kern="1200">
                <a:solidFill>
                  <a:schemeClr val="tx1"/>
                </a:solidFill>
                <a:latin typeface="Times New Roman" panose="02020603050405020304" pitchFamily="18" charset="0"/>
                <a:ea typeface="+mn-ea"/>
                <a:cs typeface="Times New Roman" panose="02020603050405020304" pitchFamily="18" charset="0"/>
              </a:defRPr>
            </a:lvl3pPr>
            <a:lvl4pPr marL="1599827"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6920"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014"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6pPr>
            <a:lvl7pPr marL="2971107"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7pPr>
            <a:lvl8pPr marL="3428200"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3"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2008 CSEG Recorder</a:t>
            </a:r>
          </a:p>
        </p:txBody>
      </p:sp>
      <p:sp>
        <p:nvSpPr>
          <p:cNvPr id="16" name="Content Placeholder 2"/>
          <p:cNvSpPr txBox="1">
            <a:spLocks/>
          </p:cNvSpPr>
          <p:nvPr/>
        </p:nvSpPr>
        <p:spPr>
          <a:xfrm>
            <a:off x="272447" y="6044047"/>
            <a:ext cx="3066824" cy="363671"/>
          </a:xfrm>
          <a:prstGeom prst="rect">
            <a:avLst/>
          </a:prstGeom>
          <a:solidFill>
            <a:schemeClr val="bg1"/>
          </a:solidFill>
          <a:ln>
            <a:solidFill>
              <a:schemeClr val="tx1"/>
            </a:solidFill>
          </a:ln>
        </p:spPr>
        <p:txBody>
          <a:bodyPr/>
          <a:lstStyle>
            <a:lvl1pPr marL="228547" indent="-228547" algn="l" defTabSz="914187" rtl="0" eaLnBrk="1" latinLnBrk="0" hangingPunct="1">
              <a:lnSpc>
                <a:spcPct val="90000"/>
              </a:lnSpc>
              <a:spcBef>
                <a:spcPts val="1000"/>
              </a:spcBef>
              <a:buFont typeface="Arial" panose="020B0604020202020204" pitchFamily="34" charset="0"/>
              <a:buChar char="•"/>
              <a:defRPr sz="2799" kern="1200">
                <a:solidFill>
                  <a:schemeClr val="tx1"/>
                </a:solidFill>
                <a:latin typeface="Times New Roman" panose="02020603050405020304" pitchFamily="18" charset="0"/>
                <a:ea typeface="+mn-ea"/>
                <a:cs typeface="Times New Roman" panose="02020603050405020304" pitchFamily="18" charset="0"/>
              </a:defRPr>
            </a:lvl1pPr>
            <a:lvl2pPr marL="685640" indent="-228547" algn="l" defTabSz="914187"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2734" indent="-228547" algn="l" defTabSz="914187" rtl="0" eaLnBrk="1" latinLnBrk="0" hangingPunct="1">
              <a:lnSpc>
                <a:spcPct val="90000"/>
              </a:lnSpc>
              <a:spcBef>
                <a:spcPts val="500"/>
              </a:spcBef>
              <a:buFont typeface="Arial" panose="020B0604020202020204" pitchFamily="34" charset="0"/>
              <a:buChar char="•"/>
              <a:defRPr sz="1999" kern="1200">
                <a:solidFill>
                  <a:schemeClr val="tx1"/>
                </a:solidFill>
                <a:latin typeface="Times New Roman" panose="02020603050405020304" pitchFamily="18" charset="0"/>
                <a:ea typeface="+mn-ea"/>
                <a:cs typeface="Times New Roman" panose="02020603050405020304" pitchFamily="18" charset="0"/>
              </a:defRPr>
            </a:lvl3pPr>
            <a:lvl4pPr marL="1599827"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6920"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014"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6pPr>
            <a:lvl7pPr marL="2971107"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7pPr>
            <a:lvl8pPr marL="3428200"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3"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1983 NTEG Translated to Chinese</a:t>
            </a:r>
          </a:p>
        </p:txBody>
      </p:sp>
      <p:sp>
        <p:nvSpPr>
          <p:cNvPr id="17" name="Content Placeholder 2">
            <a:extLst>
              <a:ext uri="{FF2B5EF4-FFF2-40B4-BE49-F238E27FC236}">
                <a16:creationId xmlns:a16="http://schemas.microsoft.com/office/drawing/2014/main" id="{7F07743A-081A-43E4-967D-78ADB383D204}"/>
              </a:ext>
            </a:extLst>
          </p:cNvPr>
          <p:cNvSpPr txBox="1">
            <a:spLocks/>
          </p:cNvSpPr>
          <p:nvPr/>
        </p:nvSpPr>
        <p:spPr>
          <a:xfrm>
            <a:off x="2690354" y="1228040"/>
            <a:ext cx="6476224" cy="542000"/>
          </a:xfrm>
          <a:prstGeom prst="rect">
            <a:avLst/>
          </a:prstGeom>
          <a:solidFill>
            <a:schemeClr val="bg1"/>
          </a:solidFill>
          <a:ln>
            <a:solidFill>
              <a:schemeClr val="tx1"/>
            </a:solidFill>
          </a:ln>
        </p:spPr>
        <p:txBody>
          <a:bodyPr/>
          <a:lstStyle>
            <a:lvl1pPr marL="228547" indent="-228547" algn="l" defTabSz="914187" rtl="0" eaLnBrk="1" latinLnBrk="0" hangingPunct="1">
              <a:lnSpc>
                <a:spcPct val="90000"/>
              </a:lnSpc>
              <a:spcBef>
                <a:spcPts val="1000"/>
              </a:spcBef>
              <a:buFont typeface="Arial" panose="020B0604020202020204" pitchFamily="34" charset="0"/>
              <a:buChar char="•"/>
              <a:defRPr sz="2799" kern="1200">
                <a:solidFill>
                  <a:schemeClr val="tx1"/>
                </a:solidFill>
                <a:latin typeface="Times New Roman" panose="02020603050405020304" pitchFamily="18" charset="0"/>
                <a:ea typeface="+mn-ea"/>
                <a:cs typeface="Times New Roman" panose="02020603050405020304" pitchFamily="18" charset="0"/>
              </a:defRPr>
            </a:lvl1pPr>
            <a:lvl2pPr marL="685640" indent="-228547" algn="l" defTabSz="914187"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2734" indent="-228547" algn="l" defTabSz="914187" rtl="0" eaLnBrk="1" latinLnBrk="0" hangingPunct="1">
              <a:lnSpc>
                <a:spcPct val="90000"/>
              </a:lnSpc>
              <a:spcBef>
                <a:spcPts val="500"/>
              </a:spcBef>
              <a:buFont typeface="Arial" panose="020B0604020202020204" pitchFamily="34" charset="0"/>
              <a:buChar char="•"/>
              <a:defRPr sz="1999" kern="1200">
                <a:solidFill>
                  <a:schemeClr val="tx1"/>
                </a:solidFill>
                <a:latin typeface="Times New Roman" panose="02020603050405020304" pitchFamily="18" charset="0"/>
                <a:ea typeface="+mn-ea"/>
                <a:cs typeface="Times New Roman" panose="02020603050405020304" pitchFamily="18" charset="0"/>
              </a:defRPr>
            </a:lvl3pPr>
            <a:lvl4pPr marL="1599827"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6920"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014"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6pPr>
            <a:lvl7pPr marL="2971107"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7pPr>
            <a:lvl8pPr marL="3428200"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3"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Mobil Oil Seismic Crew in Mesquite in 1975 – High School Demonstration of Recording Truck – New York Times Science Writer</a:t>
            </a:r>
          </a:p>
          <a:p>
            <a:pPr marL="0" indent="0" algn="ctr">
              <a:buFont typeface="Arial" panose="020B0604020202020204" pitchFamily="34" charset="0"/>
              <a:buNone/>
            </a:pPr>
            <a:endParaRPr lang="en-US" sz="1600" dirty="0"/>
          </a:p>
        </p:txBody>
      </p:sp>
    </p:spTree>
    <p:extLst>
      <p:ext uri="{BB962C8B-B14F-4D97-AF65-F5344CB8AC3E}">
        <p14:creationId xmlns:p14="http://schemas.microsoft.com/office/powerpoint/2010/main" val="2132515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8835" y="300960"/>
            <a:ext cx="7775307" cy="575340"/>
          </a:xfrm>
        </p:spPr>
        <p:txBody>
          <a:bodyPr/>
          <a:lstStyle/>
          <a:p>
            <a:r>
              <a:rPr lang="en-US" dirty="0"/>
              <a:t>Lightning Measurements</a:t>
            </a:r>
          </a:p>
        </p:txBody>
      </p:sp>
      <p:sp>
        <p:nvSpPr>
          <p:cNvPr id="4" name="Date Placeholder 3"/>
          <p:cNvSpPr>
            <a:spLocks noGrp="1"/>
          </p:cNvSpPr>
          <p:nvPr>
            <p:ph type="dt" idx="10"/>
          </p:nvPr>
        </p:nvSpPr>
        <p:spPr>
          <a:xfrm>
            <a:off x="671949" y="6887160"/>
            <a:ext cx="3130793" cy="521280"/>
          </a:xfrm>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a:pPr algn="r"/>
              <a:t>20</a:t>
            </a:fld>
            <a:endParaRPr lang="en-US" sz="825" dirty="0"/>
          </a:p>
        </p:txBody>
      </p:sp>
      <p:sp>
        <p:nvSpPr>
          <p:cNvPr id="13" name="Subtitle 2"/>
          <p:cNvSpPr>
            <a:spLocks noGrp="1"/>
          </p:cNvSpPr>
          <p:nvPr>
            <p:ph type="subTitle"/>
          </p:nvPr>
        </p:nvSpPr>
        <p:spPr>
          <a:xfrm>
            <a:off x="3478834" y="5632174"/>
            <a:ext cx="7878934" cy="1221393"/>
          </a:xfrm>
        </p:spPr>
        <p:txBody>
          <a:bodyPr/>
          <a:lstStyle/>
          <a:p>
            <a:pPr marL="457200" indent="-457200">
              <a:buFont typeface="Arial" panose="020B0604020202020204" pitchFamily="34" charset="0"/>
              <a:buChar char="•"/>
            </a:pPr>
            <a:r>
              <a:rPr lang="en-US" sz="2000" b="0" dirty="0"/>
              <a:t>Other attributes calculated from these measurements.</a:t>
            </a:r>
          </a:p>
          <a:p>
            <a:pPr marL="457200" lvl="2" indent="-457200">
              <a:buFont typeface="Arial" panose="020B0604020202020204" pitchFamily="34" charset="0"/>
              <a:buChar char="•"/>
            </a:pPr>
            <a:endParaRPr lang="en-US" sz="600" dirty="0"/>
          </a:p>
          <a:p>
            <a:pPr marL="457200" indent="-457200">
              <a:buFont typeface="Arial" panose="020B0604020202020204" pitchFamily="34" charset="0"/>
              <a:buChar char="•"/>
            </a:pPr>
            <a:r>
              <a:rPr lang="en-US" sz="2000" b="0" dirty="0"/>
              <a:t>The time of the lightning strike is correlated with solar and lunar tides.</a:t>
            </a:r>
          </a:p>
          <a:p>
            <a:pPr marL="457200" lvl="2" indent="-457200">
              <a:buFont typeface="Arial" panose="020B0604020202020204" pitchFamily="34" charset="0"/>
              <a:buChar char="•"/>
            </a:pPr>
            <a:endParaRPr lang="en-US" sz="600" dirty="0"/>
          </a:p>
          <a:p>
            <a:pPr marL="457200" indent="-457200">
              <a:buFont typeface="Arial" panose="020B0604020202020204" pitchFamily="34" charset="0"/>
              <a:buChar char="•"/>
            </a:pPr>
            <a:r>
              <a:rPr lang="en-US" sz="2000" b="0" dirty="0"/>
              <a:t>Measurements separated by time.</a:t>
            </a:r>
          </a:p>
        </p:txBody>
      </p:sp>
      <p:pic>
        <p:nvPicPr>
          <p:cNvPr id="16" name="Picture 15"/>
          <p:cNvPicPr>
            <a:picLocks noChangeAspect="1"/>
          </p:cNvPicPr>
          <p:nvPr/>
        </p:nvPicPr>
        <p:blipFill>
          <a:blip r:embed="rId3">
            <a:clrChange>
              <a:clrFrom>
                <a:srgbClr val="FFFFFF"/>
              </a:clrFrom>
              <a:clrTo>
                <a:srgbClr val="FFFFFF">
                  <a:alpha val="0"/>
                </a:srgbClr>
              </a:clrTo>
            </a:clrChange>
          </a:blip>
          <a:stretch>
            <a:fillRect/>
          </a:stretch>
        </p:blipFill>
        <p:spPr>
          <a:xfrm>
            <a:off x="2237345" y="1231505"/>
            <a:ext cx="10774868" cy="4733125"/>
          </a:xfrm>
          <a:prstGeom prst="rect">
            <a:avLst/>
          </a:prstGeom>
        </p:spPr>
      </p:pic>
    </p:spTree>
    <p:extLst>
      <p:ext uri="{BB962C8B-B14F-4D97-AF65-F5344CB8AC3E}">
        <p14:creationId xmlns:p14="http://schemas.microsoft.com/office/powerpoint/2010/main" val="761358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781" y="295136"/>
            <a:ext cx="7775307" cy="841887"/>
          </a:xfrm>
        </p:spPr>
        <p:txBody>
          <a:bodyPr/>
          <a:lstStyle/>
          <a:p>
            <a:r>
              <a:rPr lang="en-US" dirty="0"/>
              <a:t>3. Lightning Analysis &amp; Attributes</a:t>
            </a:r>
          </a:p>
        </p:txBody>
      </p:sp>
      <p:sp>
        <p:nvSpPr>
          <p:cNvPr id="3" name="Subtitle 2"/>
          <p:cNvSpPr>
            <a:spLocks noGrp="1"/>
          </p:cNvSpPr>
          <p:nvPr>
            <p:ph type="subTitle"/>
          </p:nvPr>
        </p:nvSpPr>
        <p:spPr>
          <a:xfrm>
            <a:off x="3042659" y="1037619"/>
            <a:ext cx="8462842" cy="1689253"/>
          </a:xfrm>
        </p:spPr>
        <p:txBody>
          <a:bodyPr/>
          <a:lstStyle/>
          <a:p>
            <a:pPr marL="514350" indent="-514350">
              <a:buFont typeface="+mj-lt"/>
              <a:buAutoNum type="arabicPeriod"/>
            </a:pPr>
            <a:r>
              <a:rPr lang="en-US" sz="2400" dirty="0"/>
              <a:t>Analysis area selected.</a:t>
            </a:r>
          </a:p>
          <a:p>
            <a:pPr marL="514350" indent="-514350">
              <a:buFont typeface="+mj-lt"/>
              <a:buAutoNum type="arabicPeriod"/>
            </a:pPr>
            <a:r>
              <a:rPr lang="en-US" sz="2400" dirty="0"/>
              <a:t>Patented Processes produce maps and volumes of derived rock properties and lightning attributes.</a:t>
            </a:r>
          </a:p>
          <a:p>
            <a:pPr marL="514350" indent="-514350">
              <a:buFont typeface="+mj-lt"/>
              <a:buAutoNum type="arabicPeriod"/>
            </a:pPr>
            <a:r>
              <a:rPr lang="en-US" sz="2400" dirty="0"/>
              <a:t>Existing geology and geophysics integrated with new data.</a:t>
            </a:r>
          </a:p>
        </p:txBody>
      </p:sp>
      <p:sp>
        <p:nvSpPr>
          <p:cNvPr id="4" name="Date Placeholder 3"/>
          <p:cNvSpPr>
            <a:spLocks noGrp="1"/>
          </p:cNvSpPr>
          <p:nvPr>
            <p:ph type="dt" idx="10"/>
          </p:nvPr>
        </p:nvSpPr>
        <p:spPr>
          <a:xfrm>
            <a:off x="671949" y="6884445"/>
            <a:ext cx="3130793" cy="523995"/>
          </a:xfrm>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a:pPr algn="r"/>
              <a:t>21</a:t>
            </a:fld>
            <a:endParaRPr lang="en-US" sz="825" dirty="0"/>
          </a:p>
        </p:txBody>
      </p:sp>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2460470" y="2769191"/>
            <a:ext cx="9627219" cy="3652232"/>
          </a:xfrm>
          <a:prstGeom prst="rect">
            <a:avLst/>
          </a:prstGeom>
        </p:spPr>
      </p:pic>
      <p:sp>
        <p:nvSpPr>
          <p:cNvPr id="8" name="TextBox 7"/>
          <p:cNvSpPr txBox="1"/>
          <p:nvPr/>
        </p:nvSpPr>
        <p:spPr>
          <a:xfrm>
            <a:off x="3243152" y="6422780"/>
            <a:ext cx="793723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Lightning Attribute: Rate of Rise-Time – Milam County, Texas</a:t>
            </a:r>
          </a:p>
        </p:txBody>
      </p:sp>
    </p:spTree>
    <p:extLst>
      <p:ext uri="{BB962C8B-B14F-4D97-AF65-F5344CB8AC3E}">
        <p14:creationId xmlns:p14="http://schemas.microsoft.com/office/powerpoint/2010/main" val="1293074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310" y="175364"/>
            <a:ext cx="10210726" cy="1003496"/>
          </a:xfrm>
        </p:spPr>
        <p:txBody>
          <a:bodyPr/>
          <a:lstStyle/>
          <a:p>
            <a:r>
              <a:rPr lang="en-US" dirty="0"/>
              <a:t>Dynamic Measurement LLC Patent 1</a:t>
            </a:r>
            <a:br>
              <a:rPr lang="en-US" dirty="0"/>
            </a:br>
            <a:r>
              <a:rPr lang="en-US" sz="2300" dirty="0"/>
              <a:t>Method for locating sub-surface natural resources</a:t>
            </a:r>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smtClean="0"/>
              <a:pPr algn="r"/>
              <a:t>22</a:t>
            </a:fld>
            <a:endParaRPr lang="en-US" sz="825"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7345" y="1384724"/>
            <a:ext cx="7153628" cy="5268839"/>
          </a:xfrm>
          <a:prstGeom prst="rect">
            <a:avLst/>
          </a:prstGeom>
        </p:spPr>
      </p:pic>
      <p:sp>
        <p:nvSpPr>
          <p:cNvPr id="8" name="TextBox 7"/>
          <p:cNvSpPr txBox="1"/>
          <p:nvPr/>
        </p:nvSpPr>
        <p:spPr>
          <a:xfrm>
            <a:off x="9417737" y="1384724"/>
            <a:ext cx="3894083" cy="5262979"/>
          </a:xfrm>
          <a:prstGeom prst="rect">
            <a:avLst/>
          </a:prstGeom>
          <a:solidFill>
            <a:schemeClr val="bg1">
              <a:lumMod val="95000"/>
            </a:schemeClr>
          </a:solidFill>
          <a:ln>
            <a:solidFill>
              <a:schemeClr val="tx1"/>
            </a:solidFill>
          </a:ln>
        </p:spPr>
        <p:txBody>
          <a:bodyPr wrap="square" rtlCol="0">
            <a:spAutoFit/>
          </a:bodyPr>
          <a:lstStyle/>
          <a:p>
            <a:r>
              <a:rPr lang="en-US" sz="2400" dirty="0">
                <a:latin typeface="Times New Roman" panose="02020603050405020304" pitchFamily="18" charset="0"/>
                <a:cs typeface="Times New Roman" panose="02020603050405020304" pitchFamily="18" charset="0"/>
              </a:rPr>
              <a:t>Natural Resources defined as: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Diamonds;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Other Gemstones;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Gold;</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Silver;</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Copper;</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Other Minerals;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Geothermal Deposits;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Oil;</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Gas;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Water; &amp;</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Other sub-surface natural resources sharing inherent similarities.</a:t>
            </a:r>
          </a:p>
        </p:txBody>
      </p:sp>
    </p:spTree>
    <p:extLst>
      <p:ext uri="{BB962C8B-B14F-4D97-AF65-F5344CB8AC3E}">
        <p14:creationId xmlns:p14="http://schemas.microsoft.com/office/powerpoint/2010/main" val="760317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4893" y="187890"/>
            <a:ext cx="10411143" cy="1002083"/>
          </a:xfrm>
        </p:spPr>
        <p:txBody>
          <a:bodyPr/>
          <a:lstStyle/>
          <a:p>
            <a:r>
              <a:rPr lang="en-US" dirty="0"/>
              <a:t>Dynamic Measurement LLC Patent 2</a:t>
            </a:r>
            <a:br>
              <a:rPr lang="en-US" dirty="0"/>
            </a:br>
            <a:r>
              <a:rPr lang="en-US" sz="2300" dirty="0"/>
              <a:t>Method for determining geological surface and subsurface resistivity</a:t>
            </a:r>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smtClean="0"/>
              <a:pPr algn="r"/>
              <a:t>23</a:t>
            </a:fld>
            <a:endParaRPr lang="en-US" sz="825"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342" y="1305838"/>
            <a:ext cx="10157495" cy="5398271"/>
          </a:xfrm>
          <a:prstGeom prst="rect">
            <a:avLst/>
          </a:prstGeom>
        </p:spPr>
      </p:pic>
    </p:spTree>
    <p:extLst>
      <p:ext uri="{BB962C8B-B14F-4D97-AF65-F5344CB8AC3E}">
        <p14:creationId xmlns:p14="http://schemas.microsoft.com/office/powerpoint/2010/main" val="3272143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7247" y="257219"/>
            <a:ext cx="8829434" cy="1262160"/>
          </a:xfrm>
        </p:spPr>
        <p:txBody>
          <a:bodyPr/>
          <a:lstStyle/>
          <a:p>
            <a:r>
              <a:rPr lang="en-US" dirty="0"/>
              <a:t>4. Rock Property &amp; Attribute Maps &amp; Volumes</a:t>
            </a:r>
          </a:p>
        </p:txBody>
      </p:sp>
      <p:sp>
        <p:nvSpPr>
          <p:cNvPr id="4" name="Date Placeholder 3"/>
          <p:cNvSpPr>
            <a:spLocks noGrp="1"/>
          </p:cNvSpPr>
          <p:nvPr>
            <p:ph type="dt" idx="10"/>
          </p:nvPr>
        </p:nvSpPr>
        <p:spPr>
          <a:xfrm>
            <a:off x="671949" y="7027100"/>
            <a:ext cx="3130793" cy="381339"/>
          </a:xfrm>
        </p:spPr>
        <p:txBody>
          <a:bodyPr/>
          <a:lstStyle/>
          <a:p>
            <a:r>
              <a:rPr lang="en-US" spc="-1" dirty="0"/>
              <a:t>12 October 2019</a:t>
            </a:r>
            <a:endParaRPr lang="en-US" sz="825" dirty="0"/>
          </a:p>
        </p:txBody>
      </p:sp>
      <p:sp>
        <p:nvSpPr>
          <p:cNvPr id="5" name="Footer Placeholder 4"/>
          <p:cNvSpPr>
            <a:spLocks noGrp="1"/>
          </p:cNvSpPr>
          <p:nvPr>
            <p:ph type="ftr" idx="11"/>
          </p:nvPr>
        </p:nvSpPr>
        <p:spPr>
          <a:xfrm>
            <a:off x="4596121" y="7027100"/>
            <a:ext cx="5785011" cy="381339"/>
          </a:xfrm>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a:xfrm>
            <a:off x="10620798" y="6993507"/>
            <a:ext cx="2145239" cy="381339"/>
          </a:xfrm>
        </p:spPr>
        <p:txBody>
          <a:bodyPr/>
          <a:lstStyle/>
          <a:p>
            <a:pPr algn="r"/>
            <a:r>
              <a:rPr lang="pt-BR" spc="-1" dirty="0"/>
              <a:t>SunCity RockOn Rock Club      </a:t>
            </a:r>
            <a:r>
              <a:rPr lang="en-US" spc="-1" dirty="0"/>
              <a:t>  </a:t>
            </a:r>
            <a:fld id="{E22B766B-36F5-4990-9CCF-12D98C66DF84}" type="slidenum">
              <a:rPr lang="en-US" spc="-1"/>
              <a:pPr algn="r"/>
              <a:t>24</a:t>
            </a:fld>
            <a:endParaRPr lang="en-US" sz="825" dirty="0"/>
          </a:p>
        </p:txBody>
      </p:sp>
      <p:sp>
        <p:nvSpPr>
          <p:cNvPr id="23" name="Title 1"/>
          <p:cNvSpPr txBox="1">
            <a:spLocks/>
          </p:cNvSpPr>
          <p:nvPr/>
        </p:nvSpPr>
        <p:spPr>
          <a:xfrm>
            <a:off x="3715156" y="919341"/>
            <a:ext cx="7941480" cy="1715959"/>
          </a:xfrm>
          <a:prstGeom prst="rect">
            <a:avLst/>
          </a:prstGeom>
        </p:spPr>
        <p:txBody>
          <a:bodyPr lIns="0" tIns="0" rIns="0" bIns="0" anchor="ctr"/>
          <a:lstStyle>
            <a:lvl1pPr algn="l" defTabSz="914187" rtl="0" eaLnBrk="1" latinLnBrk="0" hangingPunct="1">
              <a:lnSpc>
                <a:spcPct val="90000"/>
              </a:lnSpc>
              <a:spcBef>
                <a:spcPct val="0"/>
              </a:spcBef>
              <a:buNone/>
              <a:defRPr sz="3200" b="1" kern="1200" baseline="0">
                <a:solidFill>
                  <a:schemeClr val="tx1"/>
                </a:solidFill>
                <a:latin typeface="Times New Roman" panose="02020603050405020304" pitchFamily="18" charset="0"/>
                <a:ea typeface="+mj-ea"/>
                <a:cs typeface="Times New Roman" panose="02020603050405020304" pitchFamily="18" charset="0"/>
              </a:defRPr>
            </a:lvl1pPr>
          </a:lstStyle>
          <a:p>
            <a:r>
              <a:rPr lang="en-US" sz="2000" dirty="0"/>
              <a:t>Key Assumptions: </a:t>
            </a:r>
            <a:br>
              <a:rPr lang="en-US" sz="2000" dirty="0"/>
            </a:br>
            <a:r>
              <a:rPr lang="en-US" sz="2000" b="0" dirty="0"/>
              <a:t>1. Lightning occurs when there is sufficient charge to bridge the capacitor.</a:t>
            </a:r>
            <a:br>
              <a:rPr lang="en-US" sz="2000" b="0" dirty="0"/>
            </a:br>
            <a:r>
              <a:rPr lang="en-US" sz="2000" b="0" dirty="0"/>
              <a:t>2. Lightning is affected by geology to a depth proportional to cloud height,  </a:t>
            </a:r>
            <a:br>
              <a:rPr lang="en-US" sz="2000" b="0" dirty="0"/>
            </a:br>
            <a:r>
              <a:rPr lang="en-US" sz="2000" b="0" dirty="0"/>
              <a:t>    as derived from Peak Current</a:t>
            </a:r>
          </a:p>
        </p:txBody>
      </p:sp>
      <p:pic>
        <p:nvPicPr>
          <p:cNvPr id="24" name="Picture 23"/>
          <p:cNvPicPr>
            <a:picLocks noChangeAspect="1"/>
          </p:cNvPicPr>
          <p:nvPr/>
        </p:nvPicPr>
        <p:blipFill>
          <a:blip r:embed="rId3"/>
          <a:stretch>
            <a:fillRect/>
          </a:stretch>
        </p:blipFill>
        <p:spPr>
          <a:xfrm>
            <a:off x="2607247" y="2472745"/>
            <a:ext cx="9038108" cy="4318741"/>
          </a:xfrm>
          <a:prstGeom prst="rect">
            <a:avLst/>
          </a:prstGeom>
          <a:ln>
            <a:solidFill>
              <a:schemeClr val="tx1"/>
            </a:solidFill>
          </a:ln>
        </p:spPr>
      </p:pic>
    </p:spTree>
    <p:extLst>
      <p:ext uri="{BB962C8B-B14F-4D97-AF65-F5344CB8AC3E}">
        <p14:creationId xmlns:p14="http://schemas.microsoft.com/office/powerpoint/2010/main" val="2064433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35278"/>
            <a:ext cx="2252870" cy="7592484"/>
          </a:xfrm>
          <a:prstGeom prst="rect">
            <a:avLst/>
          </a:prstGeom>
        </p:spPr>
      </p:pic>
      <p:sp>
        <p:nvSpPr>
          <p:cNvPr id="2" name="Title 1"/>
          <p:cNvSpPr>
            <a:spLocks noGrp="1"/>
          </p:cNvSpPr>
          <p:nvPr>
            <p:ph type="title"/>
          </p:nvPr>
        </p:nvSpPr>
        <p:spPr>
          <a:xfrm>
            <a:off x="2729948" y="300960"/>
            <a:ext cx="8524194" cy="1262160"/>
          </a:xfrm>
        </p:spPr>
        <p:txBody>
          <a:bodyPr/>
          <a:lstStyle/>
          <a:p>
            <a:pPr algn="ctr"/>
            <a:r>
              <a:rPr lang="en-US" dirty="0"/>
              <a:t>Relaxation Oscillator Physics and Lightning       (a giant neon tube)</a:t>
            </a:r>
          </a:p>
        </p:txBody>
      </p:sp>
      <p:sp>
        <p:nvSpPr>
          <p:cNvPr id="4" name="Date Placeholder 3"/>
          <p:cNvSpPr>
            <a:spLocks noGrp="1"/>
          </p:cNvSpPr>
          <p:nvPr>
            <p:ph type="dt" idx="10"/>
          </p:nvPr>
        </p:nvSpPr>
        <p:spPr>
          <a:xfrm>
            <a:off x="671949" y="7122960"/>
            <a:ext cx="3130793" cy="285480"/>
          </a:xfrm>
        </p:spPr>
        <p:txBody>
          <a:bodyPr/>
          <a:lstStyle/>
          <a:p>
            <a:r>
              <a:rPr lang="en-US" spc="-1" dirty="0"/>
              <a:t>12 October 2019</a:t>
            </a:r>
            <a:endParaRPr lang="en-US" sz="825" dirty="0"/>
          </a:p>
        </p:txBody>
      </p:sp>
      <p:sp>
        <p:nvSpPr>
          <p:cNvPr id="5" name="Footer Placeholder 4"/>
          <p:cNvSpPr>
            <a:spLocks noGrp="1"/>
          </p:cNvSpPr>
          <p:nvPr>
            <p:ph type="ftr" idx="11"/>
          </p:nvPr>
        </p:nvSpPr>
        <p:spPr>
          <a:xfrm>
            <a:off x="4596121" y="7122960"/>
            <a:ext cx="5785011" cy="285480"/>
          </a:xfrm>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a:xfrm>
            <a:off x="10620798" y="7089367"/>
            <a:ext cx="2145239" cy="285480"/>
          </a:xfrm>
        </p:spPr>
        <p:txBody>
          <a:bodyPr/>
          <a:lstStyle/>
          <a:p>
            <a:pPr algn="r"/>
            <a:r>
              <a:rPr lang="pt-BR" spc="-1" dirty="0"/>
              <a:t>SunCity RockOn Rock Club      </a:t>
            </a:r>
            <a:r>
              <a:rPr lang="en-US" spc="-1" dirty="0"/>
              <a:t>  </a:t>
            </a:r>
            <a:fld id="{E22B766B-36F5-4990-9CCF-12D98C66DF84}" type="slidenum">
              <a:rPr lang="en-US" spc="-1"/>
              <a:pPr algn="r"/>
              <a:t>25</a:t>
            </a:fld>
            <a:endParaRPr lang="en-US" sz="825" dirty="0"/>
          </a:p>
        </p:txBody>
      </p:sp>
      <p:pic>
        <p:nvPicPr>
          <p:cNvPr id="7" name="Picture 6"/>
          <p:cNvPicPr>
            <a:picLocks noChangeAspect="1"/>
          </p:cNvPicPr>
          <p:nvPr/>
        </p:nvPicPr>
        <p:blipFill>
          <a:blip r:embed="rId4"/>
          <a:stretch>
            <a:fillRect/>
          </a:stretch>
        </p:blipFill>
        <p:spPr>
          <a:xfrm>
            <a:off x="3358246" y="1563120"/>
            <a:ext cx="4688165" cy="2204004"/>
          </a:xfrm>
          <a:prstGeom prst="rect">
            <a:avLst/>
          </a:prstGeom>
        </p:spPr>
      </p:pic>
      <p:sp>
        <p:nvSpPr>
          <p:cNvPr id="8" name="Content Placeholder 2"/>
          <p:cNvSpPr txBox="1">
            <a:spLocks/>
          </p:cNvSpPr>
          <p:nvPr/>
        </p:nvSpPr>
        <p:spPr>
          <a:xfrm>
            <a:off x="7684157" y="1771660"/>
            <a:ext cx="3932238" cy="2175507"/>
          </a:xfrm>
          <a:prstGeom prst="rect">
            <a:avLst/>
          </a:prstGeom>
        </p:spPr>
        <p:txBody>
          <a:bodyPr/>
          <a:lstStyle>
            <a:lvl1pPr marL="228547" indent="-228547" algn="l" defTabSz="914187" rtl="0" eaLnBrk="1" latinLnBrk="0" hangingPunct="1">
              <a:lnSpc>
                <a:spcPct val="90000"/>
              </a:lnSpc>
              <a:spcBef>
                <a:spcPts val="1000"/>
              </a:spcBef>
              <a:buFont typeface="Arial" panose="020B0604020202020204" pitchFamily="34" charset="0"/>
              <a:buChar char="•"/>
              <a:defRPr sz="2799" kern="1200">
                <a:solidFill>
                  <a:schemeClr val="tx1"/>
                </a:solidFill>
                <a:latin typeface="Times New Roman" panose="02020603050405020304" pitchFamily="18" charset="0"/>
                <a:ea typeface="+mn-ea"/>
                <a:cs typeface="Times New Roman" panose="02020603050405020304" pitchFamily="18" charset="0"/>
              </a:defRPr>
            </a:lvl1pPr>
            <a:lvl2pPr marL="685640" indent="-228547" algn="l" defTabSz="914187"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2734" indent="-228547" algn="l" defTabSz="914187" rtl="0" eaLnBrk="1" latinLnBrk="0" hangingPunct="1">
              <a:lnSpc>
                <a:spcPct val="90000"/>
              </a:lnSpc>
              <a:spcBef>
                <a:spcPts val="500"/>
              </a:spcBef>
              <a:buFont typeface="Arial" panose="020B0604020202020204" pitchFamily="34" charset="0"/>
              <a:buChar char="•"/>
              <a:defRPr sz="1999" kern="1200">
                <a:solidFill>
                  <a:schemeClr val="tx1"/>
                </a:solidFill>
                <a:latin typeface="Times New Roman" panose="02020603050405020304" pitchFamily="18" charset="0"/>
                <a:ea typeface="+mn-ea"/>
                <a:cs typeface="Times New Roman" panose="02020603050405020304" pitchFamily="18" charset="0"/>
              </a:defRPr>
            </a:lvl3pPr>
            <a:lvl4pPr marL="1599827"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6920"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014"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6pPr>
            <a:lvl7pPr marL="2971107"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7pPr>
            <a:lvl8pPr marL="3428200"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3"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The atmospheric capacitor is like a relaxation oscillator</a:t>
            </a:r>
          </a:p>
          <a:p>
            <a:r>
              <a:rPr lang="en-US" sz="2400" dirty="0"/>
              <a:t>Just an additional resistance (R</a:t>
            </a:r>
            <a:r>
              <a:rPr lang="en-US" sz="2400" baseline="-25000" dirty="0"/>
              <a:t>2</a:t>
            </a:r>
            <a:r>
              <a:rPr lang="en-US" sz="2400" dirty="0"/>
              <a:t>) limiting the current</a:t>
            </a:r>
          </a:p>
        </p:txBody>
      </p:sp>
      <p:pic>
        <p:nvPicPr>
          <p:cNvPr id="9" name="Picture 8"/>
          <p:cNvPicPr>
            <a:picLocks noChangeAspect="1"/>
          </p:cNvPicPr>
          <p:nvPr/>
        </p:nvPicPr>
        <p:blipFill>
          <a:blip r:embed="rId5"/>
          <a:stretch>
            <a:fillRect/>
          </a:stretch>
        </p:blipFill>
        <p:spPr>
          <a:xfrm>
            <a:off x="6677371" y="4211463"/>
            <a:ext cx="5097148" cy="2467158"/>
          </a:xfrm>
          <a:prstGeom prst="rect">
            <a:avLst/>
          </a:prstGeom>
        </p:spPr>
      </p:pic>
      <p:sp>
        <p:nvSpPr>
          <p:cNvPr id="10" name="Content Placeholder 2"/>
          <p:cNvSpPr txBox="1">
            <a:spLocks/>
          </p:cNvSpPr>
          <p:nvPr/>
        </p:nvSpPr>
        <p:spPr>
          <a:xfrm>
            <a:off x="3478834" y="4683156"/>
            <a:ext cx="3183424" cy="2502699"/>
          </a:xfrm>
          <a:prstGeom prst="rect">
            <a:avLst/>
          </a:prstGeom>
        </p:spPr>
        <p:txBody>
          <a:bodyPr/>
          <a:lstStyle>
            <a:lvl1pPr marL="228547" indent="-228547" algn="l" defTabSz="914187" rtl="0" eaLnBrk="1" latinLnBrk="0" hangingPunct="1">
              <a:lnSpc>
                <a:spcPct val="90000"/>
              </a:lnSpc>
              <a:spcBef>
                <a:spcPts val="1000"/>
              </a:spcBef>
              <a:buFont typeface="Arial" panose="020B0604020202020204" pitchFamily="34" charset="0"/>
              <a:buChar char="•"/>
              <a:defRPr sz="2799" kern="1200">
                <a:solidFill>
                  <a:schemeClr val="tx1"/>
                </a:solidFill>
                <a:latin typeface="Times New Roman" panose="02020603050405020304" pitchFamily="18" charset="0"/>
                <a:ea typeface="+mn-ea"/>
                <a:cs typeface="Times New Roman" panose="02020603050405020304" pitchFamily="18" charset="0"/>
              </a:defRPr>
            </a:lvl1pPr>
            <a:lvl2pPr marL="685640" indent="-228547" algn="l" defTabSz="914187"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2734" indent="-228547" algn="l" defTabSz="914187" rtl="0" eaLnBrk="1" latinLnBrk="0" hangingPunct="1">
              <a:lnSpc>
                <a:spcPct val="90000"/>
              </a:lnSpc>
              <a:spcBef>
                <a:spcPts val="500"/>
              </a:spcBef>
              <a:buFont typeface="Arial" panose="020B0604020202020204" pitchFamily="34" charset="0"/>
              <a:buChar char="•"/>
              <a:defRPr sz="1999" kern="1200">
                <a:solidFill>
                  <a:schemeClr val="tx1"/>
                </a:solidFill>
                <a:latin typeface="Times New Roman" panose="02020603050405020304" pitchFamily="18" charset="0"/>
                <a:ea typeface="+mn-ea"/>
                <a:cs typeface="Times New Roman" panose="02020603050405020304" pitchFamily="18" charset="0"/>
              </a:defRPr>
            </a:lvl3pPr>
            <a:lvl4pPr marL="1599827"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6920"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014"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6pPr>
            <a:lvl7pPr marL="2971107"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7pPr>
            <a:lvl8pPr marL="3428200"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3" indent="-228547" algn="l" defTabSz="91418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R</a:t>
            </a:r>
            <a:r>
              <a:rPr lang="en-US" sz="2400" baseline="-25000" dirty="0"/>
              <a:t>2</a:t>
            </a:r>
            <a:r>
              <a:rPr lang="en-US" sz="2400" dirty="0"/>
              <a:t> is the resistance between the lightning strike point and the bottom plate of the capacitor</a:t>
            </a:r>
          </a:p>
        </p:txBody>
      </p:sp>
    </p:spTree>
    <p:extLst>
      <p:ext uri="{BB962C8B-B14F-4D97-AF65-F5344CB8AC3E}">
        <p14:creationId xmlns:p14="http://schemas.microsoft.com/office/powerpoint/2010/main" val="2103704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0191" y="300961"/>
            <a:ext cx="8859391" cy="845195"/>
          </a:xfrm>
        </p:spPr>
        <p:txBody>
          <a:bodyPr/>
          <a:lstStyle/>
          <a:p>
            <a:r>
              <a:rPr lang="en-US" dirty="0"/>
              <a:t>Lightning and the Induced Polarization Effect</a:t>
            </a:r>
          </a:p>
        </p:txBody>
      </p:sp>
      <p:sp>
        <p:nvSpPr>
          <p:cNvPr id="4" name="Date Placeholder 3"/>
          <p:cNvSpPr>
            <a:spLocks noGrp="1"/>
          </p:cNvSpPr>
          <p:nvPr>
            <p:ph type="dt" idx="10"/>
          </p:nvPr>
        </p:nvSpPr>
        <p:spPr>
          <a:xfrm>
            <a:off x="671949" y="7102258"/>
            <a:ext cx="3130793" cy="306182"/>
          </a:xfrm>
        </p:spPr>
        <p:txBody>
          <a:bodyPr/>
          <a:lstStyle/>
          <a:p>
            <a:r>
              <a:rPr lang="en-US" spc="-1" dirty="0"/>
              <a:t>12 October 2019</a:t>
            </a:r>
            <a:endParaRPr lang="en-US" sz="825" dirty="0"/>
          </a:p>
        </p:txBody>
      </p:sp>
      <p:sp>
        <p:nvSpPr>
          <p:cNvPr id="5" name="Footer Placeholder 4"/>
          <p:cNvSpPr>
            <a:spLocks noGrp="1"/>
          </p:cNvSpPr>
          <p:nvPr>
            <p:ph type="ftr" idx="11"/>
          </p:nvPr>
        </p:nvSpPr>
        <p:spPr>
          <a:xfrm>
            <a:off x="4596121" y="7102258"/>
            <a:ext cx="5785011" cy="306182"/>
          </a:xfrm>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a:xfrm>
            <a:off x="10620798" y="7068665"/>
            <a:ext cx="2145239" cy="306182"/>
          </a:xfrm>
        </p:spPr>
        <p:txBody>
          <a:bodyPr/>
          <a:lstStyle/>
          <a:p>
            <a:pPr algn="r"/>
            <a:r>
              <a:rPr lang="pt-BR" spc="-1" dirty="0"/>
              <a:t>SunCity RockOn Rock Club      </a:t>
            </a:r>
            <a:r>
              <a:rPr lang="en-US" spc="-1" dirty="0"/>
              <a:t>  </a:t>
            </a:r>
            <a:fld id="{E22B766B-36F5-4990-9CCF-12D98C66DF84}" type="slidenum">
              <a:rPr lang="en-US" spc="-1"/>
              <a:pPr algn="r"/>
              <a:t>26</a:t>
            </a:fld>
            <a:endParaRPr lang="en-US" sz="825" dirty="0"/>
          </a:p>
        </p:txBody>
      </p:sp>
      <p:sp>
        <p:nvSpPr>
          <p:cNvPr id="7" name="TextBox 6"/>
          <p:cNvSpPr txBox="1"/>
          <p:nvPr/>
        </p:nvSpPr>
        <p:spPr>
          <a:xfrm>
            <a:off x="7396035" y="1146155"/>
            <a:ext cx="3974432" cy="2677656"/>
          </a:xfrm>
          <a:prstGeom prst="rect">
            <a:avLst/>
          </a:prstGeom>
          <a:noFill/>
        </p:spPr>
        <p:txBody>
          <a:bodyPr wrap="square" rtlCol="0">
            <a:spAutoFit/>
          </a:bodyPr>
          <a:lstStyle/>
          <a:p>
            <a:pPr marL="171450" indent="-1714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Lightning does not have a square waveform</a:t>
            </a:r>
          </a:p>
          <a:p>
            <a:pPr marL="171450" indent="-1714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But it does have a very steep onset</a:t>
            </a:r>
          </a:p>
          <a:p>
            <a:pPr marL="171450" indent="-1714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Variations in the onset as measured (rise-time) show the IP Effect</a:t>
            </a:r>
          </a:p>
        </p:txBody>
      </p:sp>
      <p:pic>
        <p:nvPicPr>
          <p:cNvPr id="8" name="Picture 7"/>
          <p:cNvPicPr>
            <a:picLocks noChangeAspect="1"/>
          </p:cNvPicPr>
          <p:nvPr/>
        </p:nvPicPr>
        <p:blipFill>
          <a:blip r:embed="rId3"/>
          <a:stretch>
            <a:fillRect/>
          </a:stretch>
        </p:blipFill>
        <p:spPr>
          <a:xfrm>
            <a:off x="2509568" y="1076860"/>
            <a:ext cx="3917201" cy="2816245"/>
          </a:xfrm>
          <a:prstGeom prst="rect">
            <a:avLst/>
          </a:prstGeom>
        </p:spPr>
      </p:pic>
      <p:sp>
        <p:nvSpPr>
          <p:cNvPr id="9" name="TextBox 8"/>
          <p:cNvSpPr txBox="1"/>
          <p:nvPr/>
        </p:nvSpPr>
        <p:spPr>
          <a:xfrm>
            <a:off x="2744307" y="3823811"/>
            <a:ext cx="3974432" cy="3416320"/>
          </a:xfrm>
          <a:prstGeom prst="rect">
            <a:avLst/>
          </a:prstGeom>
          <a:noFill/>
        </p:spPr>
        <p:txBody>
          <a:bodyPr wrap="square" rtlCol="0">
            <a:spAutoFit/>
          </a:bodyPr>
          <a:lstStyle/>
          <a:p>
            <a:pPr marL="171450" indent="-1714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 By treating this steep onset as charging a capacitor (C2) through a resistor (R3), an apparent capacitance can be calculated.</a:t>
            </a:r>
          </a:p>
          <a:p>
            <a:pPr marL="171450" indent="-1714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From the apparent capacitance a value for apparent permittivity can be calculated</a:t>
            </a:r>
          </a:p>
        </p:txBody>
      </p:sp>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7109973" y="3785720"/>
            <a:ext cx="4439609" cy="3208826"/>
          </a:xfrm>
          <a:prstGeom prst="rect">
            <a:avLst/>
          </a:prstGeom>
        </p:spPr>
      </p:pic>
    </p:spTree>
    <p:extLst>
      <p:ext uri="{BB962C8B-B14F-4D97-AF65-F5344CB8AC3E}">
        <p14:creationId xmlns:p14="http://schemas.microsoft.com/office/powerpoint/2010/main" val="731865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11"/>
          </p:nvPr>
        </p:nvSpPr>
        <p:spPr>
          <a:xfrm>
            <a:off x="5092465" y="7084572"/>
            <a:ext cx="4123281" cy="323868"/>
          </a:xfrm>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a:xfrm>
            <a:off x="9371484" y="7092341"/>
            <a:ext cx="3063782" cy="185281"/>
          </a:xfrm>
        </p:spPr>
        <p:txBody>
          <a:bodyPr/>
          <a:lstStyle/>
          <a:p>
            <a:pPr algn="r"/>
            <a:r>
              <a:rPr lang="pt-BR" spc="-1" dirty="0"/>
              <a:t>SunCity RockOn Rock Club      </a:t>
            </a:r>
            <a:r>
              <a:rPr lang="en-US" spc="-1" dirty="0"/>
              <a:t>  </a:t>
            </a:r>
            <a:fld id="{E22B766B-36F5-4990-9CCF-12D98C66DF84}" type="slidenum">
              <a:rPr lang="en-US" spc="-1"/>
              <a:pPr algn="r"/>
              <a:t>27</a:t>
            </a:fld>
            <a:endParaRPr lang="en-US" sz="825"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0922" y="1120725"/>
            <a:ext cx="8131245" cy="5679296"/>
          </a:xfrm>
          <a:prstGeom prst="rect">
            <a:avLst/>
          </a:prstGeom>
        </p:spPr>
      </p:pic>
      <p:sp>
        <p:nvSpPr>
          <p:cNvPr id="9" name="Title 1"/>
          <p:cNvSpPr>
            <a:spLocks noGrp="1"/>
          </p:cNvSpPr>
          <p:nvPr>
            <p:ph type="subTitle"/>
          </p:nvPr>
        </p:nvSpPr>
        <p:spPr>
          <a:xfrm>
            <a:off x="2730674" y="370390"/>
            <a:ext cx="8643603" cy="458016"/>
          </a:xfrm>
        </p:spPr>
        <p:txBody>
          <a:bodyPr/>
          <a:lstStyle/>
          <a:p>
            <a:pPr marL="0" indent="0">
              <a:buNone/>
            </a:pPr>
            <a:r>
              <a:rPr lang="en-US" b="1" dirty="0">
                <a:solidFill>
                  <a:prstClr val="black"/>
                </a:solidFill>
              </a:rPr>
              <a:t>5. Study Area around Corpus Christi, Texas</a:t>
            </a:r>
            <a:endParaRPr lang="en-US" b="1"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2568" y="4416895"/>
            <a:ext cx="3612698" cy="1966130"/>
          </a:xfrm>
          <a:prstGeom prst="rect">
            <a:avLst/>
          </a:prstGeom>
        </p:spPr>
      </p:pic>
      <p:sp>
        <p:nvSpPr>
          <p:cNvPr id="11" name="Rectangle 10"/>
          <p:cNvSpPr/>
          <p:nvPr/>
        </p:nvSpPr>
        <p:spPr>
          <a:xfrm>
            <a:off x="8822568" y="6383025"/>
            <a:ext cx="3416470" cy="312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50060" y="6059860"/>
            <a:ext cx="3546568"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Stratton Field Levey et.al (1994), Hardage, 1996 </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8072" y="6422246"/>
            <a:ext cx="5498735" cy="374528"/>
          </a:xfrm>
          <a:prstGeom prst="rect">
            <a:avLst/>
          </a:prstGeom>
        </p:spPr>
      </p:pic>
    </p:spTree>
    <p:extLst>
      <p:ext uri="{BB962C8B-B14F-4D97-AF65-F5344CB8AC3E}">
        <p14:creationId xmlns:p14="http://schemas.microsoft.com/office/powerpoint/2010/main" val="1596164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D2804-6A77-4F11-B147-C8E825E29D12}"/>
              </a:ext>
            </a:extLst>
          </p:cNvPr>
          <p:cNvSpPr>
            <a:spLocks noGrp="1"/>
          </p:cNvSpPr>
          <p:nvPr>
            <p:ph type="title"/>
          </p:nvPr>
        </p:nvSpPr>
        <p:spPr>
          <a:xfrm>
            <a:off x="2348088" y="150493"/>
            <a:ext cx="10167549" cy="867543"/>
          </a:xfrm>
        </p:spPr>
        <p:txBody>
          <a:bodyPr/>
          <a:lstStyle/>
          <a:p>
            <a:r>
              <a:rPr lang="en-US" sz="3200" b="1" dirty="0"/>
              <a:t>Stratton Field calibration, South TX.</a:t>
            </a:r>
          </a:p>
        </p:txBody>
      </p:sp>
      <p:sp>
        <p:nvSpPr>
          <p:cNvPr id="4" name="Date Placeholder 3">
            <a:extLst>
              <a:ext uri="{FF2B5EF4-FFF2-40B4-BE49-F238E27FC236}">
                <a16:creationId xmlns:a16="http://schemas.microsoft.com/office/drawing/2014/main" id="{12D44F5A-0441-42BB-AB1F-1C24C256711C}"/>
              </a:ext>
            </a:extLst>
          </p:cNvPr>
          <p:cNvSpPr>
            <a:spLocks noGrp="1"/>
          </p:cNvSpPr>
          <p:nvPr>
            <p:ph type="dt" sz="half" idx="2"/>
          </p:nvPr>
        </p:nvSpPr>
        <p:spPr/>
        <p:txBody>
          <a:bodyPr/>
          <a:lstStyle/>
          <a:p>
            <a:r>
              <a:rPr lang="en-US" spc="-1"/>
              <a:t>21 Aug 2019  </a:t>
            </a:r>
            <a:endParaRPr lang="en-US" sz="992" dirty="0"/>
          </a:p>
        </p:txBody>
      </p:sp>
      <p:pic>
        <p:nvPicPr>
          <p:cNvPr id="10" name="Picture 9">
            <a:extLst>
              <a:ext uri="{FF2B5EF4-FFF2-40B4-BE49-F238E27FC236}">
                <a16:creationId xmlns:a16="http://schemas.microsoft.com/office/drawing/2014/main" id="{069D84ED-6CBC-4563-A000-8CD85FA3384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77095" y="1327562"/>
            <a:ext cx="8527313" cy="4931848"/>
          </a:xfrm>
          <a:prstGeom prst="rect">
            <a:avLst/>
          </a:prstGeom>
          <a:noFill/>
          <a:ln>
            <a:noFill/>
          </a:ln>
        </p:spPr>
      </p:pic>
      <p:pic>
        <p:nvPicPr>
          <p:cNvPr id="11" name="Picture 10">
            <a:extLst>
              <a:ext uri="{FF2B5EF4-FFF2-40B4-BE49-F238E27FC236}">
                <a16:creationId xmlns:a16="http://schemas.microsoft.com/office/drawing/2014/main" id="{9624225E-C689-440D-B2C2-774F10B14BB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62863" y="1229707"/>
            <a:ext cx="3689121" cy="4838192"/>
          </a:xfrm>
          <a:prstGeom prst="rect">
            <a:avLst/>
          </a:prstGeom>
          <a:noFill/>
          <a:ln>
            <a:noFill/>
          </a:ln>
        </p:spPr>
      </p:pic>
      <p:sp>
        <p:nvSpPr>
          <p:cNvPr id="12" name="Footer Placeholder 4">
            <a:extLst>
              <a:ext uri="{FF2B5EF4-FFF2-40B4-BE49-F238E27FC236}">
                <a16:creationId xmlns:a16="http://schemas.microsoft.com/office/drawing/2014/main" id="{EFB4E9B7-F6ED-450F-BB7E-D0862846B650}"/>
              </a:ext>
            </a:extLst>
          </p:cNvPr>
          <p:cNvSpPr txBox="1">
            <a:spLocks/>
          </p:cNvSpPr>
          <p:nvPr/>
        </p:nvSpPr>
        <p:spPr>
          <a:xfrm>
            <a:off x="4596121" y="7102258"/>
            <a:ext cx="5785011" cy="3061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spc="-1" dirty="0">
                <a:latin typeface="Times New Roman" panose="02020603050405020304" pitchFamily="18" charset="0"/>
                <a:cs typeface="Times New Roman" panose="02020603050405020304" pitchFamily="18" charset="0"/>
              </a:rPr>
              <a:t>Copyright © 2019</a:t>
            </a:r>
          </a:p>
          <a:p>
            <a:pPr algn="ctr"/>
            <a:r>
              <a:rPr lang="en-US" sz="900" b="1" spc="-1" dirty="0">
                <a:latin typeface="Times New Roman" panose="02020603050405020304" pitchFamily="18" charset="0"/>
                <a:cs typeface="Times New Roman" panose="02020603050405020304" pitchFamily="18" charset="0"/>
              </a:rPr>
              <a:t>Dynamic Measurement LLC.</a:t>
            </a:r>
            <a:endParaRPr lang="en-US" sz="900" b="1" dirty="0">
              <a:latin typeface="Times New Roman" panose="02020603050405020304" pitchFamily="18" charset="0"/>
              <a:cs typeface="Times New Roman" panose="02020603050405020304" pitchFamily="18" charset="0"/>
            </a:endParaRPr>
          </a:p>
        </p:txBody>
      </p:sp>
      <p:sp>
        <p:nvSpPr>
          <p:cNvPr id="14" name="Slide Number Placeholder 5">
            <a:extLst>
              <a:ext uri="{FF2B5EF4-FFF2-40B4-BE49-F238E27FC236}">
                <a16:creationId xmlns:a16="http://schemas.microsoft.com/office/drawing/2014/main" id="{AAA400D1-B499-4FCC-A5EA-DD53018667E9}"/>
              </a:ext>
            </a:extLst>
          </p:cNvPr>
          <p:cNvSpPr>
            <a:spLocks noGrp="1"/>
          </p:cNvSpPr>
          <p:nvPr>
            <p:ph type="sldNum" idx="4"/>
          </p:nvPr>
        </p:nvSpPr>
        <p:spPr>
          <a:xfrm>
            <a:off x="9371484" y="7092341"/>
            <a:ext cx="3063782" cy="185281"/>
          </a:xfrm>
        </p:spPr>
        <p:txBody>
          <a:bodyPr/>
          <a:lstStyle/>
          <a:p>
            <a:pPr algn="r"/>
            <a:r>
              <a:rPr lang="pt-BR" sz="900" spc="-1" dirty="0">
                <a:solidFill>
                  <a:schemeClr val="tx1"/>
                </a:solidFill>
              </a:rPr>
              <a:t>SunCity RockOn Rock Club      </a:t>
            </a:r>
            <a:r>
              <a:rPr lang="en-US" sz="900" spc="-1" dirty="0">
                <a:solidFill>
                  <a:schemeClr val="tx1"/>
                </a:solidFill>
              </a:rPr>
              <a:t>  </a:t>
            </a:r>
            <a:fld id="{E22B766B-36F5-4990-9CCF-12D98C66DF84}" type="slidenum">
              <a:rPr lang="en-US" sz="900" spc="-1">
                <a:solidFill>
                  <a:schemeClr val="tx1"/>
                </a:solidFill>
              </a:rPr>
              <a:pPr algn="r"/>
              <a:t>28</a:t>
            </a:fld>
            <a:endParaRPr lang="en-US" sz="900" dirty="0">
              <a:solidFill>
                <a:schemeClr val="tx1"/>
              </a:solidFill>
            </a:endParaRPr>
          </a:p>
        </p:txBody>
      </p:sp>
    </p:spTree>
    <p:extLst>
      <p:ext uri="{BB962C8B-B14F-4D97-AF65-F5344CB8AC3E}">
        <p14:creationId xmlns:p14="http://schemas.microsoft.com/office/powerpoint/2010/main" val="1024365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CDF11-97F6-425B-B2C5-A7187E2AECB2}"/>
              </a:ext>
            </a:extLst>
          </p:cNvPr>
          <p:cNvSpPr>
            <a:spLocks noGrp="1"/>
          </p:cNvSpPr>
          <p:nvPr>
            <p:ph type="title"/>
          </p:nvPr>
        </p:nvSpPr>
        <p:spPr>
          <a:xfrm>
            <a:off x="2201333" y="150493"/>
            <a:ext cx="10314305" cy="847384"/>
          </a:xfrm>
        </p:spPr>
        <p:txBody>
          <a:bodyPr/>
          <a:lstStyle/>
          <a:p>
            <a:r>
              <a:rPr lang="en-US" sz="3200" b="1" dirty="0"/>
              <a:t>Resistivity Log Calibration, Stratton Field, </a:t>
            </a:r>
            <a:br>
              <a:rPr lang="en-US" sz="3200" b="1" dirty="0"/>
            </a:br>
            <a:r>
              <a:rPr lang="en-US" sz="3200" b="1" dirty="0"/>
              <a:t>South TX</a:t>
            </a:r>
          </a:p>
        </p:txBody>
      </p:sp>
      <p:sp>
        <p:nvSpPr>
          <p:cNvPr id="4" name="Date Placeholder 3">
            <a:extLst>
              <a:ext uri="{FF2B5EF4-FFF2-40B4-BE49-F238E27FC236}">
                <a16:creationId xmlns:a16="http://schemas.microsoft.com/office/drawing/2014/main" id="{D6585A92-938B-4B16-80C3-70DF2B94B274}"/>
              </a:ext>
            </a:extLst>
          </p:cNvPr>
          <p:cNvSpPr>
            <a:spLocks noGrp="1"/>
          </p:cNvSpPr>
          <p:nvPr>
            <p:ph type="dt" sz="half" idx="2"/>
          </p:nvPr>
        </p:nvSpPr>
        <p:spPr/>
        <p:txBody>
          <a:bodyPr/>
          <a:lstStyle/>
          <a:p>
            <a:r>
              <a:rPr lang="en-US" spc="-1"/>
              <a:t>21 Aug 2019  </a:t>
            </a:r>
            <a:endParaRPr lang="en-US" sz="992" dirty="0"/>
          </a:p>
        </p:txBody>
      </p:sp>
      <p:pic>
        <p:nvPicPr>
          <p:cNvPr id="8" name="Picture 7">
            <a:extLst>
              <a:ext uri="{FF2B5EF4-FFF2-40B4-BE49-F238E27FC236}">
                <a16:creationId xmlns:a16="http://schemas.microsoft.com/office/drawing/2014/main" id="{D7165AD9-C1DE-4D94-BA78-CEA0998B35A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31217" y="1155510"/>
            <a:ext cx="6604496" cy="3249260"/>
          </a:xfrm>
          <a:prstGeom prst="rect">
            <a:avLst/>
          </a:prstGeom>
          <a:noFill/>
          <a:ln>
            <a:noFill/>
          </a:ln>
        </p:spPr>
      </p:pic>
      <p:pic>
        <p:nvPicPr>
          <p:cNvPr id="7" name="Picture 6">
            <a:extLst>
              <a:ext uri="{FF2B5EF4-FFF2-40B4-BE49-F238E27FC236}">
                <a16:creationId xmlns:a16="http://schemas.microsoft.com/office/drawing/2014/main" id="{78532F34-9178-441C-B36A-9EBD8FF3F05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17677" y="3225461"/>
            <a:ext cx="6911223" cy="3623604"/>
          </a:xfrm>
          <a:prstGeom prst="rect">
            <a:avLst/>
          </a:prstGeom>
          <a:noFill/>
          <a:ln>
            <a:noFill/>
          </a:ln>
        </p:spPr>
      </p:pic>
      <p:sp>
        <p:nvSpPr>
          <p:cNvPr id="10" name="Slide Number Placeholder 5">
            <a:extLst>
              <a:ext uri="{FF2B5EF4-FFF2-40B4-BE49-F238E27FC236}">
                <a16:creationId xmlns:a16="http://schemas.microsoft.com/office/drawing/2014/main" id="{90E90FC7-BADB-4FC7-812C-4ED3D03B2BF6}"/>
              </a:ext>
            </a:extLst>
          </p:cNvPr>
          <p:cNvSpPr>
            <a:spLocks noGrp="1"/>
          </p:cNvSpPr>
          <p:nvPr>
            <p:ph type="sldNum" idx="4"/>
          </p:nvPr>
        </p:nvSpPr>
        <p:spPr>
          <a:xfrm>
            <a:off x="9371484" y="7092341"/>
            <a:ext cx="3063782" cy="185281"/>
          </a:xfrm>
        </p:spPr>
        <p:txBody>
          <a:bodyPr/>
          <a:lstStyle/>
          <a:p>
            <a:pPr algn="r"/>
            <a:r>
              <a:rPr lang="pt-BR" sz="900" spc="-1" dirty="0">
                <a:solidFill>
                  <a:schemeClr val="tx1"/>
                </a:solidFill>
              </a:rPr>
              <a:t>SunCity RockOn Rock Club      </a:t>
            </a:r>
            <a:r>
              <a:rPr lang="en-US" sz="900" spc="-1" dirty="0">
                <a:solidFill>
                  <a:schemeClr val="tx1"/>
                </a:solidFill>
              </a:rPr>
              <a:t>  </a:t>
            </a:r>
            <a:fld id="{E22B766B-36F5-4990-9CCF-12D98C66DF84}" type="slidenum">
              <a:rPr lang="en-US" sz="900" spc="-1">
                <a:solidFill>
                  <a:schemeClr val="tx1"/>
                </a:solidFill>
              </a:rPr>
              <a:pPr algn="r"/>
              <a:t>29</a:t>
            </a:fld>
            <a:endParaRPr lang="en-US" sz="900" dirty="0">
              <a:solidFill>
                <a:schemeClr val="tx1"/>
              </a:solidFill>
            </a:endParaRPr>
          </a:p>
        </p:txBody>
      </p:sp>
      <p:sp>
        <p:nvSpPr>
          <p:cNvPr id="11" name="Footer Placeholder 4">
            <a:extLst>
              <a:ext uri="{FF2B5EF4-FFF2-40B4-BE49-F238E27FC236}">
                <a16:creationId xmlns:a16="http://schemas.microsoft.com/office/drawing/2014/main" id="{CE0D6B26-415F-4288-9176-3DDD2A872CED}"/>
              </a:ext>
            </a:extLst>
          </p:cNvPr>
          <p:cNvSpPr txBox="1">
            <a:spLocks/>
          </p:cNvSpPr>
          <p:nvPr/>
        </p:nvSpPr>
        <p:spPr>
          <a:xfrm>
            <a:off x="4596121" y="7102258"/>
            <a:ext cx="5785011" cy="3061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spc="-1" dirty="0">
                <a:latin typeface="Times New Roman" panose="02020603050405020304" pitchFamily="18" charset="0"/>
                <a:cs typeface="Times New Roman" panose="02020603050405020304" pitchFamily="18" charset="0"/>
              </a:rPr>
              <a:t>Copyright © 2019</a:t>
            </a:r>
          </a:p>
          <a:p>
            <a:pPr algn="ctr"/>
            <a:r>
              <a:rPr lang="en-US" sz="900" b="1" spc="-1" dirty="0">
                <a:latin typeface="Times New Roman" panose="02020603050405020304" pitchFamily="18" charset="0"/>
                <a:cs typeface="Times New Roman" panose="02020603050405020304" pitchFamily="18" charset="0"/>
              </a:rPr>
              <a:t>Dynamic Measurement LLC.</a:t>
            </a:r>
            <a:endParaRPr lang="en-US" sz="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0826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2855" y="0"/>
            <a:ext cx="4830327" cy="2379945"/>
          </a:xfrm>
        </p:spPr>
        <p:txBody>
          <a:bodyPr/>
          <a:lstStyle/>
          <a:p>
            <a:r>
              <a:rPr lang="en-US" dirty="0"/>
              <a:t>Identifying </a:t>
            </a:r>
            <a:br>
              <a:rPr lang="en-US" dirty="0"/>
            </a:br>
            <a:r>
              <a:rPr lang="en-US" dirty="0"/>
              <a:t>Places to </a:t>
            </a:r>
            <a:br>
              <a:rPr lang="en-US" dirty="0"/>
            </a:br>
            <a:r>
              <a:rPr lang="en-US" dirty="0"/>
              <a:t>Collect </a:t>
            </a:r>
            <a:br>
              <a:rPr lang="en-US" dirty="0"/>
            </a:br>
            <a:r>
              <a:rPr lang="en-US" dirty="0"/>
              <a:t>Unique Rocks,</a:t>
            </a:r>
            <a:br>
              <a:rPr lang="en-US" dirty="0"/>
            </a:br>
            <a:r>
              <a:rPr lang="en-US" sz="2800" dirty="0"/>
              <a:t>A Suggested Process:</a:t>
            </a:r>
            <a:endParaRPr lang="en-US" dirty="0"/>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5" name="Footer Placeholder 4"/>
          <p:cNvSpPr>
            <a:spLocks noGrp="1"/>
          </p:cNvSpPr>
          <p:nvPr>
            <p:ph type="ftr" idx="11"/>
          </p:nvPr>
        </p:nvSpPr>
        <p:spPr>
          <a:xfrm>
            <a:off x="7966710" y="6887160"/>
            <a:ext cx="2328261" cy="521280"/>
          </a:xfrm>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smtClean="0"/>
              <a:pPr algn="r"/>
              <a:t>3</a:t>
            </a:fld>
            <a:endParaRPr lang="en-US" sz="825" dirty="0"/>
          </a:p>
        </p:txBody>
      </p:sp>
      <p:pic>
        <p:nvPicPr>
          <p:cNvPr id="7" name="Picture 6"/>
          <p:cNvPicPr>
            <a:picLocks noChangeAspect="1"/>
          </p:cNvPicPr>
          <p:nvPr/>
        </p:nvPicPr>
        <p:blipFill>
          <a:blip r:embed="rId2"/>
          <a:stretch>
            <a:fillRect/>
          </a:stretch>
        </p:blipFill>
        <p:spPr>
          <a:xfrm>
            <a:off x="2318134" y="0"/>
            <a:ext cx="6147772" cy="7559675"/>
          </a:xfrm>
          <a:prstGeom prst="rect">
            <a:avLst/>
          </a:prstGeom>
        </p:spPr>
      </p:pic>
      <p:sp>
        <p:nvSpPr>
          <p:cNvPr id="8" name="Subtitle 2"/>
          <p:cNvSpPr>
            <a:spLocks noGrp="1"/>
          </p:cNvSpPr>
          <p:nvPr>
            <p:ph type="subTitle"/>
          </p:nvPr>
        </p:nvSpPr>
        <p:spPr>
          <a:xfrm>
            <a:off x="8465907" y="2379946"/>
            <a:ext cx="4761578" cy="4362234"/>
          </a:xfrm>
        </p:spPr>
        <p:txBody>
          <a:bodyPr/>
          <a:lstStyle/>
          <a:p>
            <a:pPr marL="514350" indent="-514350">
              <a:buFont typeface="+mj-lt"/>
              <a:buAutoNum type="arabicPeriod"/>
            </a:pPr>
            <a:r>
              <a:rPr lang="en-US" sz="2000" b="0" dirty="0"/>
              <a:t>Start with existing state geologic quads (this is the St. George Quad, ~ 60 square miles) or a 4-mile diameter SPOT</a:t>
            </a:r>
            <a:r>
              <a:rPr lang="en-US" sz="2000" b="0" baseline="30000" dirty="0"/>
              <a:t>sm</a:t>
            </a:r>
            <a:r>
              <a:rPr lang="en-US" sz="2000" b="0" dirty="0"/>
              <a:t> (12.57 square miles);</a:t>
            </a:r>
          </a:p>
          <a:p>
            <a:pPr marL="514350" indent="-514350">
              <a:buFont typeface="+mj-lt"/>
              <a:buAutoNum type="arabicPeriod"/>
            </a:pPr>
            <a:endParaRPr lang="en-US" sz="600" b="0" dirty="0"/>
          </a:p>
          <a:p>
            <a:pPr marL="514350" indent="-514350">
              <a:buFont typeface="+mj-lt"/>
              <a:buAutoNum type="arabicPeriod"/>
            </a:pPr>
            <a:r>
              <a:rPr lang="en-US" sz="2000" b="0" dirty="0"/>
              <a:t>Purchase lightning data maps and volumes (~$60,000 for 60 square miles or $9,600 for SPOT</a:t>
            </a:r>
            <a:r>
              <a:rPr lang="en-US" sz="2000" b="0" baseline="30000" dirty="0"/>
              <a:t>sm</a:t>
            </a:r>
            <a:r>
              <a:rPr lang="en-US" sz="2000" b="0" dirty="0"/>
              <a:t> lightning analysis);</a:t>
            </a:r>
          </a:p>
          <a:p>
            <a:pPr marL="514350" indent="-514350">
              <a:buFont typeface="+mj-lt"/>
              <a:buAutoNum type="arabicPeriod"/>
            </a:pPr>
            <a:endParaRPr lang="en-US" sz="600" b="0" dirty="0"/>
          </a:p>
          <a:p>
            <a:pPr marL="514350" indent="-514350">
              <a:buFont typeface="+mj-lt"/>
              <a:buAutoNum type="arabicPeriod"/>
            </a:pPr>
            <a:r>
              <a:rPr lang="en-US" sz="2000" b="0" dirty="0"/>
              <a:t>Map faults with potential hydrothermal alteration;</a:t>
            </a:r>
          </a:p>
          <a:p>
            <a:pPr marL="514350" indent="-514350">
              <a:buFont typeface="+mj-lt"/>
              <a:buAutoNum type="arabicPeriod"/>
            </a:pPr>
            <a:endParaRPr lang="en-US" sz="600" b="0" dirty="0"/>
          </a:p>
          <a:p>
            <a:pPr marL="514350" indent="-514350">
              <a:buFont typeface="+mj-lt"/>
              <a:buAutoNum type="arabicPeriod"/>
            </a:pPr>
            <a:r>
              <a:rPr lang="en-US" sz="2000" b="0" dirty="0"/>
              <a:t>Integrate data types and local knowledge; </a:t>
            </a:r>
          </a:p>
          <a:p>
            <a:pPr marL="514350" indent="-514350">
              <a:buFont typeface="+mj-lt"/>
              <a:buAutoNum type="arabicPeriod"/>
            </a:pPr>
            <a:endParaRPr lang="en-US" sz="600" b="0" dirty="0"/>
          </a:p>
          <a:p>
            <a:pPr marL="514350" indent="-514350">
              <a:buFont typeface="+mj-lt"/>
              <a:buAutoNum type="arabicPeriod"/>
            </a:pPr>
            <a:r>
              <a:rPr lang="en-US" sz="2000" b="0" dirty="0"/>
              <a:t>Go exploring in the field.</a:t>
            </a:r>
          </a:p>
        </p:txBody>
      </p:sp>
    </p:spTree>
    <p:extLst>
      <p:ext uri="{BB962C8B-B14F-4D97-AF65-F5344CB8AC3E}">
        <p14:creationId xmlns:p14="http://schemas.microsoft.com/office/powerpoint/2010/main" val="3859397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451A16-75FC-40CF-83BC-FDA98A121F9D}"/>
              </a:ext>
            </a:extLst>
          </p:cNvPr>
          <p:cNvPicPr>
            <a:picLocks noChangeAspect="1"/>
          </p:cNvPicPr>
          <p:nvPr/>
        </p:nvPicPr>
        <p:blipFill>
          <a:blip r:embed="rId2"/>
          <a:stretch>
            <a:fillRect/>
          </a:stretch>
        </p:blipFill>
        <p:spPr>
          <a:xfrm>
            <a:off x="8726589" y="2288644"/>
            <a:ext cx="1837844" cy="899644"/>
          </a:xfrm>
          <a:prstGeom prst="rect">
            <a:avLst/>
          </a:prstGeom>
        </p:spPr>
      </p:pic>
      <p:pic>
        <p:nvPicPr>
          <p:cNvPr id="15" name="Picture 14">
            <a:extLst>
              <a:ext uri="{FF2B5EF4-FFF2-40B4-BE49-F238E27FC236}">
                <a16:creationId xmlns:a16="http://schemas.microsoft.com/office/drawing/2014/main" id="{CCE1A4B4-7F7B-40F1-A5B5-25D4ACDF54A3}"/>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36449" y="4959112"/>
            <a:ext cx="4021091" cy="2002411"/>
          </a:xfrm>
          <a:prstGeom prst="rect">
            <a:avLst/>
          </a:prstGeom>
          <a:noFill/>
          <a:ln>
            <a:noFill/>
          </a:ln>
        </p:spPr>
      </p:pic>
      <p:pic>
        <p:nvPicPr>
          <p:cNvPr id="8" name="Picture 7">
            <a:extLst>
              <a:ext uri="{FF2B5EF4-FFF2-40B4-BE49-F238E27FC236}">
                <a16:creationId xmlns:a16="http://schemas.microsoft.com/office/drawing/2014/main" id="{FC5CF665-8F25-4E33-80A1-D2862E65681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414543" y="1293734"/>
            <a:ext cx="4977663" cy="3660419"/>
          </a:xfrm>
          <a:prstGeom prst="rect">
            <a:avLst/>
          </a:prstGeom>
        </p:spPr>
      </p:pic>
      <p:sp>
        <p:nvSpPr>
          <p:cNvPr id="2" name="Title 1">
            <a:extLst>
              <a:ext uri="{FF2B5EF4-FFF2-40B4-BE49-F238E27FC236}">
                <a16:creationId xmlns:a16="http://schemas.microsoft.com/office/drawing/2014/main" id="{2A3D2804-6A77-4F11-B147-C8E825E29D12}"/>
              </a:ext>
            </a:extLst>
          </p:cNvPr>
          <p:cNvSpPr>
            <a:spLocks noGrp="1"/>
          </p:cNvSpPr>
          <p:nvPr>
            <p:ph type="title"/>
          </p:nvPr>
        </p:nvSpPr>
        <p:spPr>
          <a:xfrm>
            <a:off x="2133600" y="119188"/>
            <a:ext cx="9580646" cy="897781"/>
          </a:xfrm>
        </p:spPr>
        <p:txBody>
          <a:bodyPr>
            <a:normAutofit fontScale="90000"/>
          </a:bodyPr>
          <a:lstStyle/>
          <a:p>
            <a:r>
              <a:rPr lang="en-US" b="1" dirty="0"/>
              <a:t> 2016 Lightning-Derived Resistivity Cross-Sections</a:t>
            </a:r>
            <a:br>
              <a:rPr lang="en-US" b="1" dirty="0"/>
            </a:br>
            <a:r>
              <a:rPr lang="en-US" b="1" dirty="0"/>
              <a:t> Match Geology on 1986 Ewing </a:t>
            </a:r>
            <a:br>
              <a:rPr lang="en-US" b="1" dirty="0"/>
            </a:br>
            <a:r>
              <a:rPr lang="en-US" b="1" dirty="0"/>
              <a:t> Interpretation Overlay</a:t>
            </a:r>
          </a:p>
        </p:txBody>
      </p:sp>
      <p:sp>
        <p:nvSpPr>
          <p:cNvPr id="4" name="Date Placeholder 3">
            <a:extLst>
              <a:ext uri="{FF2B5EF4-FFF2-40B4-BE49-F238E27FC236}">
                <a16:creationId xmlns:a16="http://schemas.microsoft.com/office/drawing/2014/main" id="{12D44F5A-0441-42BB-AB1F-1C24C256711C}"/>
              </a:ext>
            </a:extLst>
          </p:cNvPr>
          <p:cNvSpPr>
            <a:spLocks noGrp="1"/>
          </p:cNvSpPr>
          <p:nvPr>
            <p:ph type="dt" sz="half" idx="2"/>
          </p:nvPr>
        </p:nvSpPr>
        <p:spPr/>
        <p:txBody>
          <a:bodyPr/>
          <a:lstStyle/>
          <a:p>
            <a:r>
              <a:rPr lang="en-US" spc="-1"/>
              <a:t>21 Aug 2019  </a:t>
            </a:r>
            <a:endParaRPr lang="en-US" sz="992" dirty="0"/>
          </a:p>
        </p:txBody>
      </p:sp>
      <p:pic>
        <p:nvPicPr>
          <p:cNvPr id="11" name="Picture 10">
            <a:extLst>
              <a:ext uri="{FF2B5EF4-FFF2-40B4-BE49-F238E27FC236}">
                <a16:creationId xmlns:a16="http://schemas.microsoft.com/office/drawing/2014/main" id="{64380F73-4D1B-4B8D-B036-1BABFFB7DF9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435959" y="2675927"/>
            <a:ext cx="6290630" cy="4325814"/>
          </a:xfrm>
          <a:prstGeom prst="rect">
            <a:avLst/>
          </a:prstGeom>
          <a:noFill/>
          <a:ln>
            <a:noFill/>
          </a:ln>
        </p:spPr>
      </p:pic>
      <p:sp>
        <p:nvSpPr>
          <p:cNvPr id="12" name="Slide Number Placeholder 5">
            <a:extLst>
              <a:ext uri="{FF2B5EF4-FFF2-40B4-BE49-F238E27FC236}">
                <a16:creationId xmlns:a16="http://schemas.microsoft.com/office/drawing/2014/main" id="{A9A8438B-A7D6-46B6-B5EA-F39404EE6BC7}"/>
              </a:ext>
            </a:extLst>
          </p:cNvPr>
          <p:cNvSpPr>
            <a:spLocks noGrp="1"/>
          </p:cNvSpPr>
          <p:nvPr>
            <p:ph type="sldNum" idx="4"/>
          </p:nvPr>
        </p:nvSpPr>
        <p:spPr>
          <a:xfrm>
            <a:off x="9371484" y="7092341"/>
            <a:ext cx="3063782" cy="185281"/>
          </a:xfrm>
        </p:spPr>
        <p:txBody>
          <a:bodyPr/>
          <a:lstStyle/>
          <a:p>
            <a:pPr algn="r"/>
            <a:r>
              <a:rPr lang="pt-BR" sz="900" spc="-1" dirty="0">
                <a:solidFill>
                  <a:schemeClr val="tx1"/>
                </a:solidFill>
              </a:rPr>
              <a:t>SunCity RockOn Rock Club      </a:t>
            </a:r>
            <a:r>
              <a:rPr lang="en-US" sz="900" spc="-1" dirty="0">
                <a:solidFill>
                  <a:schemeClr val="tx1"/>
                </a:solidFill>
              </a:rPr>
              <a:t>  </a:t>
            </a:r>
            <a:fld id="{E22B766B-36F5-4990-9CCF-12D98C66DF84}" type="slidenum">
              <a:rPr lang="en-US" sz="900" spc="-1">
                <a:solidFill>
                  <a:schemeClr val="tx1"/>
                </a:solidFill>
              </a:rPr>
              <a:pPr algn="r"/>
              <a:t>30</a:t>
            </a:fld>
            <a:endParaRPr lang="en-US" sz="900" dirty="0">
              <a:solidFill>
                <a:schemeClr val="tx1"/>
              </a:solidFill>
            </a:endParaRPr>
          </a:p>
        </p:txBody>
      </p:sp>
      <p:sp>
        <p:nvSpPr>
          <p:cNvPr id="13" name="Footer Placeholder 4">
            <a:extLst>
              <a:ext uri="{FF2B5EF4-FFF2-40B4-BE49-F238E27FC236}">
                <a16:creationId xmlns:a16="http://schemas.microsoft.com/office/drawing/2014/main" id="{EEBC21FD-8C96-4B58-8D94-EAA2889328C3}"/>
              </a:ext>
            </a:extLst>
          </p:cNvPr>
          <p:cNvSpPr txBox="1">
            <a:spLocks/>
          </p:cNvSpPr>
          <p:nvPr/>
        </p:nvSpPr>
        <p:spPr>
          <a:xfrm>
            <a:off x="4596121" y="7102258"/>
            <a:ext cx="5785011" cy="3061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spc="-1" dirty="0">
                <a:latin typeface="Times New Roman" panose="02020603050405020304" pitchFamily="18" charset="0"/>
                <a:cs typeface="Times New Roman" panose="02020603050405020304" pitchFamily="18" charset="0"/>
              </a:rPr>
              <a:t>Copyright © 2019</a:t>
            </a:r>
          </a:p>
          <a:p>
            <a:pPr algn="ctr"/>
            <a:r>
              <a:rPr lang="en-US" sz="900" b="1" spc="-1" dirty="0">
                <a:latin typeface="Times New Roman" panose="02020603050405020304" pitchFamily="18" charset="0"/>
                <a:cs typeface="Times New Roman" panose="02020603050405020304" pitchFamily="18" charset="0"/>
              </a:rPr>
              <a:t>Dynamic Measurement LLC.</a:t>
            </a:r>
            <a:endParaRPr lang="en-US" sz="900" b="1" dirty="0">
              <a:latin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A1493D56-4A1D-43E2-B4F5-9ED47832ED02}"/>
              </a:ext>
            </a:extLst>
          </p:cNvPr>
          <p:cNvSpPr txBox="1">
            <a:spLocks/>
          </p:cNvSpPr>
          <p:nvPr/>
        </p:nvSpPr>
        <p:spPr>
          <a:xfrm>
            <a:off x="1227552" y="153441"/>
            <a:ext cx="9606190" cy="1262160"/>
          </a:xfrm>
          <a:solidFill>
            <a:schemeClr val="bg1"/>
          </a:solidFill>
          <a:ln>
            <a:solidFill>
              <a:schemeClr val="tx1"/>
            </a:solidFill>
          </a:ln>
        </p:spPr>
        <p:txBody>
          <a:bodyPr/>
          <a:lstStyle>
            <a:lvl1pPr algn="l" defTabSz="914187" rtl="0" eaLnBrk="1" latinLnBrk="0" hangingPunct="1">
              <a:lnSpc>
                <a:spcPct val="90000"/>
              </a:lnSpc>
              <a:spcBef>
                <a:spcPct val="0"/>
              </a:spcBef>
              <a:buNone/>
              <a:defRPr sz="3600" kern="1200" baseline="0">
                <a:solidFill>
                  <a:schemeClr val="tx1"/>
                </a:solidFill>
                <a:latin typeface="Times New Roman" panose="02020603050405020304" pitchFamily="18" charset="0"/>
                <a:ea typeface="+mj-ea"/>
                <a:cs typeface="Times New Roman" panose="02020603050405020304" pitchFamily="18" charset="0"/>
              </a:defRPr>
            </a:lvl1pPr>
          </a:lstStyle>
          <a:p>
            <a:endParaRPr lang="en-US" dirty="0"/>
          </a:p>
        </p:txBody>
      </p:sp>
      <p:pic>
        <p:nvPicPr>
          <p:cNvPr id="3" name="Picture 2">
            <a:extLst>
              <a:ext uri="{FF2B5EF4-FFF2-40B4-BE49-F238E27FC236}">
                <a16:creationId xmlns:a16="http://schemas.microsoft.com/office/drawing/2014/main" id="{4AD7E51D-D101-4463-A1BF-C45E792D552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829453" y="1398896"/>
            <a:ext cx="5535614" cy="1733550"/>
          </a:xfrm>
          <a:prstGeom prst="rect">
            <a:avLst/>
          </a:prstGeom>
        </p:spPr>
      </p:pic>
    </p:spTree>
    <p:extLst>
      <p:ext uri="{BB962C8B-B14F-4D97-AF65-F5344CB8AC3E}">
        <p14:creationId xmlns:p14="http://schemas.microsoft.com/office/powerpoint/2010/main" val="3126855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40369-9D85-438F-837F-7680A88CAB07}"/>
              </a:ext>
            </a:extLst>
          </p:cNvPr>
          <p:cNvSpPr>
            <a:spLocks noGrp="1"/>
          </p:cNvSpPr>
          <p:nvPr>
            <p:ph type="title"/>
          </p:nvPr>
        </p:nvSpPr>
        <p:spPr>
          <a:xfrm>
            <a:off x="2291644" y="150493"/>
            <a:ext cx="10223994" cy="847384"/>
          </a:xfrm>
        </p:spPr>
        <p:txBody>
          <a:bodyPr/>
          <a:lstStyle/>
          <a:p>
            <a:r>
              <a:rPr lang="en-US" dirty="0"/>
              <a:t>Regional Apparent Resistivity Analysis, </a:t>
            </a:r>
            <a:br>
              <a:rPr lang="en-US" dirty="0"/>
            </a:br>
            <a:r>
              <a:rPr lang="en-US" dirty="0"/>
              <a:t>South TX</a:t>
            </a:r>
          </a:p>
        </p:txBody>
      </p:sp>
      <p:sp>
        <p:nvSpPr>
          <p:cNvPr id="4" name="Date Placeholder 3">
            <a:extLst>
              <a:ext uri="{FF2B5EF4-FFF2-40B4-BE49-F238E27FC236}">
                <a16:creationId xmlns:a16="http://schemas.microsoft.com/office/drawing/2014/main" id="{0945D4E2-82D6-4AAA-B639-E23C7503658E}"/>
              </a:ext>
            </a:extLst>
          </p:cNvPr>
          <p:cNvSpPr>
            <a:spLocks noGrp="1"/>
          </p:cNvSpPr>
          <p:nvPr>
            <p:ph type="dt" sz="half" idx="2"/>
          </p:nvPr>
        </p:nvSpPr>
        <p:spPr/>
        <p:txBody>
          <a:bodyPr/>
          <a:lstStyle/>
          <a:p>
            <a:r>
              <a:rPr lang="en-US" spc="-1"/>
              <a:t>21 Aug 2019  </a:t>
            </a:r>
            <a:endParaRPr lang="en-US" sz="992" dirty="0"/>
          </a:p>
        </p:txBody>
      </p:sp>
      <p:pic>
        <p:nvPicPr>
          <p:cNvPr id="7" name="Picture 6">
            <a:extLst>
              <a:ext uri="{FF2B5EF4-FFF2-40B4-BE49-F238E27FC236}">
                <a16:creationId xmlns:a16="http://schemas.microsoft.com/office/drawing/2014/main" id="{945FA426-BAA0-4DDD-87DB-763960DA338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9388" y="2495345"/>
            <a:ext cx="6316317" cy="4441308"/>
          </a:xfrm>
          <a:prstGeom prst="rect">
            <a:avLst/>
          </a:prstGeom>
          <a:noFill/>
          <a:ln>
            <a:noFill/>
          </a:ln>
        </p:spPr>
      </p:pic>
      <p:pic>
        <p:nvPicPr>
          <p:cNvPr id="8" name="Picture 7">
            <a:extLst>
              <a:ext uri="{FF2B5EF4-FFF2-40B4-BE49-F238E27FC236}">
                <a16:creationId xmlns:a16="http://schemas.microsoft.com/office/drawing/2014/main" id="{67086A56-43FB-461C-9962-0502A08C878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759363" y="2495345"/>
            <a:ext cx="6411024" cy="4441309"/>
          </a:xfrm>
          <a:prstGeom prst="rect">
            <a:avLst/>
          </a:prstGeom>
          <a:noFill/>
          <a:ln>
            <a:noFill/>
          </a:ln>
        </p:spPr>
      </p:pic>
      <p:sp>
        <p:nvSpPr>
          <p:cNvPr id="12" name="Slide Number Placeholder 5">
            <a:extLst>
              <a:ext uri="{FF2B5EF4-FFF2-40B4-BE49-F238E27FC236}">
                <a16:creationId xmlns:a16="http://schemas.microsoft.com/office/drawing/2014/main" id="{34499141-17A2-4806-9401-52C79BC8AEC7}"/>
              </a:ext>
            </a:extLst>
          </p:cNvPr>
          <p:cNvSpPr>
            <a:spLocks noGrp="1"/>
          </p:cNvSpPr>
          <p:nvPr>
            <p:ph type="sldNum" idx="4"/>
          </p:nvPr>
        </p:nvSpPr>
        <p:spPr>
          <a:xfrm>
            <a:off x="10106605" y="7130465"/>
            <a:ext cx="3063782" cy="185281"/>
          </a:xfrm>
        </p:spPr>
        <p:txBody>
          <a:bodyPr/>
          <a:lstStyle/>
          <a:p>
            <a:pPr algn="r"/>
            <a:r>
              <a:rPr lang="pt-BR" sz="900" spc="-1" dirty="0">
                <a:solidFill>
                  <a:schemeClr val="tx1"/>
                </a:solidFill>
              </a:rPr>
              <a:t>SunCity RockOn Rock Club      </a:t>
            </a:r>
            <a:r>
              <a:rPr lang="en-US" sz="900" spc="-1" dirty="0">
                <a:solidFill>
                  <a:schemeClr val="tx1"/>
                </a:solidFill>
              </a:rPr>
              <a:t>  </a:t>
            </a:r>
            <a:fld id="{E22B766B-36F5-4990-9CCF-12D98C66DF84}" type="slidenum">
              <a:rPr lang="en-US" sz="900" spc="-1">
                <a:solidFill>
                  <a:schemeClr val="tx1"/>
                </a:solidFill>
              </a:rPr>
              <a:pPr algn="r"/>
              <a:t>31</a:t>
            </a:fld>
            <a:endParaRPr lang="en-US" sz="900" dirty="0">
              <a:solidFill>
                <a:schemeClr val="tx1"/>
              </a:solidFill>
            </a:endParaRPr>
          </a:p>
        </p:txBody>
      </p:sp>
      <p:sp>
        <p:nvSpPr>
          <p:cNvPr id="13" name="Footer Placeholder 4">
            <a:extLst>
              <a:ext uri="{FF2B5EF4-FFF2-40B4-BE49-F238E27FC236}">
                <a16:creationId xmlns:a16="http://schemas.microsoft.com/office/drawing/2014/main" id="{DADD8346-06D3-4C98-98F6-BDF9D3956580}"/>
              </a:ext>
            </a:extLst>
          </p:cNvPr>
          <p:cNvSpPr txBox="1">
            <a:spLocks/>
          </p:cNvSpPr>
          <p:nvPr/>
        </p:nvSpPr>
        <p:spPr>
          <a:xfrm>
            <a:off x="4596121" y="7102258"/>
            <a:ext cx="4694635" cy="3061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spc="-1" dirty="0">
                <a:latin typeface="Times New Roman" panose="02020603050405020304" pitchFamily="18" charset="0"/>
                <a:cs typeface="Times New Roman" panose="02020603050405020304" pitchFamily="18" charset="0"/>
              </a:rPr>
              <a:t>Copyright © 2019</a:t>
            </a:r>
          </a:p>
          <a:p>
            <a:pPr algn="ctr"/>
            <a:r>
              <a:rPr lang="en-US" sz="900" b="1" spc="-1" dirty="0">
                <a:latin typeface="Times New Roman" panose="02020603050405020304" pitchFamily="18" charset="0"/>
                <a:cs typeface="Times New Roman" panose="02020603050405020304" pitchFamily="18" charset="0"/>
              </a:rPr>
              <a:t>Dynamic Measurement LLC.</a:t>
            </a:r>
            <a:endParaRPr lang="en-US" sz="9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6C062D1-E5A6-42D1-852B-C75E9E90E22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8622" y="898886"/>
            <a:ext cx="5294489" cy="1695450"/>
          </a:xfrm>
          <a:prstGeom prst="rect">
            <a:avLst/>
          </a:prstGeom>
        </p:spPr>
      </p:pic>
      <p:pic>
        <p:nvPicPr>
          <p:cNvPr id="14" name="Picture 13">
            <a:extLst>
              <a:ext uri="{FF2B5EF4-FFF2-40B4-BE49-F238E27FC236}">
                <a16:creationId xmlns:a16="http://schemas.microsoft.com/office/drawing/2014/main" id="{09F5E61D-9E82-4B12-BB4C-AA65BBADE93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90933" y="971345"/>
            <a:ext cx="4459112" cy="1524000"/>
          </a:xfrm>
          <a:prstGeom prst="rect">
            <a:avLst/>
          </a:prstGeom>
        </p:spPr>
      </p:pic>
    </p:spTree>
    <p:extLst>
      <p:ext uri="{BB962C8B-B14F-4D97-AF65-F5344CB8AC3E}">
        <p14:creationId xmlns:p14="http://schemas.microsoft.com/office/powerpoint/2010/main" val="3532409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1590805" y="1"/>
            <a:ext cx="1832723" cy="75596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p:cNvSpPr txBox="1">
            <a:spLocks/>
          </p:cNvSpPr>
          <p:nvPr/>
        </p:nvSpPr>
        <p:spPr>
          <a:xfrm>
            <a:off x="6179454" y="7120566"/>
            <a:ext cx="2104531" cy="344421"/>
          </a:xfrm>
          <a:prstGeom prst="rect">
            <a:avLst/>
          </a:prstGeom>
        </p:spPr>
        <p:txBody>
          <a:bodyPr lIns="0" tIns="0" rIns="0" bIns="0"/>
          <a:lstStyle>
            <a:defPPr>
              <a:defRPr lang="en-US"/>
            </a:defPPr>
            <a:lvl1pPr marL="0" algn="l" defTabSz="914400" rtl="0" eaLnBrk="1" latinLnBrk="0" hangingPunct="1">
              <a:defRPr sz="9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pc="-1" dirty="0"/>
              <a:t>Copyright © 2019</a:t>
            </a:r>
          </a:p>
          <a:p>
            <a:pPr algn="ctr"/>
            <a:r>
              <a:rPr lang="en-US" sz="825" spc="-1" dirty="0"/>
              <a:t>Dynamic Measurement LLC.</a:t>
            </a:r>
            <a:endParaRPr lang="en-US" sz="825" dirty="0"/>
          </a:p>
        </p:txBody>
      </p:sp>
      <p:sp>
        <p:nvSpPr>
          <p:cNvPr id="11" name="Slide Number Placeholder 5"/>
          <p:cNvSpPr txBox="1">
            <a:spLocks/>
          </p:cNvSpPr>
          <p:nvPr/>
        </p:nvSpPr>
        <p:spPr>
          <a:xfrm>
            <a:off x="10291935" y="7208536"/>
            <a:ext cx="2104531" cy="321373"/>
          </a:xfrm>
          <a:prstGeom prst="rect">
            <a:avLst/>
          </a:prstGeom>
        </p:spPr>
        <p:txBody>
          <a:bodyPr lIns="0" tIns="0" rIns="0" bIns="0"/>
          <a:lstStyle>
            <a:defPPr>
              <a:defRPr lang="en-US"/>
            </a:defPPr>
            <a:lvl1pPr marL="0" algn="l" defTabSz="914400" rtl="0" eaLnBrk="1" latinLnBrk="0" hangingPunct="1">
              <a:defRPr sz="900" b="1"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pt-BR" spc="-1" dirty="0"/>
              <a:t>SunCity RockOn Rock Club      </a:t>
            </a:r>
            <a:r>
              <a:rPr lang="en-US" spc="-1" dirty="0"/>
              <a:t>  </a:t>
            </a:r>
            <a:fld id="{E22B766B-36F5-4990-9CCF-12D98C66DF84}" type="slidenum">
              <a:rPr lang="en-US" spc="-1"/>
              <a:pPr algn="r"/>
              <a:t>32</a:t>
            </a:fld>
            <a:endParaRPr lang="en-US" sz="825" dirty="0"/>
          </a:p>
        </p:txBody>
      </p:sp>
      <p:sp>
        <p:nvSpPr>
          <p:cNvPr id="5" name="Title 4"/>
          <p:cNvSpPr>
            <a:spLocks noGrp="1"/>
          </p:cNvSpPr>
          <p:nvPr>
            <p:ph type="title"/>
          </p:nvPr>
        </p:nvSpPr>
        <p:spPr>
          <a:xfrm>
            <a:off x="3532340" y="175364"/>
            <a:ext cx="7302674" cy="1039661"/>
          </a:xfrm>
        </p:spPr>
        <p:txBody>
          <a:bodyPr/>
          <a:lstStyle/>
          <a:p>
            <a:r>
              <a:rPr lang="en-US" dirty="0"/>
              <a:t>Apparent-Resistivity extension of Ewing (1986) A-A’ through Stratton seismic data</a:t>
            </a:r>
          </a:p>
        </p:txBody>
      </p:sp>
      <p:sp>
        <p:nvSpPr>
          <p:cNvPr id="31" name="Rectangle 30"/>
          <p:cNvSpPr/>
          <p:nvPr/>
        </p:nvSpPr>
        <p:spPr>
          <a:xfrm>
            <a:off x="7093174" y="1160974"/>
            <a:ext cx="3596640" cy="45719"/>
          </a:xfrm>
          <a:prstGeom prst="rect">
            <a:avLst/>
          </a:prstGeom>
          <a:solidFill>
            <a:srgbClr val="FFFF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grpSp>
        <p:nvGrpSpPr>
          <p:cNvPr id="34" name="Group 33"/>
          <p:cNvGrpSpPr/>
          <p:nvPr/>
        </p:nvGrpSpPr>
        <p:grpSpPr>
          <a:xfrm>
            <a:off x="1684234" y="9246"/>
            <a:ext cx="1608003" cy="1642584"/>
            <a:chOff x="0" y="-126203"/>
            <a:chExt cx="1608003" cy="1642584"/>
          </a:xfrm>
        </p:grpSpPr>
        <p:pic>
          <p:nvPicPr>
            <p:cNvPr id="35" name="Picture 34"/>
            <p:cNvPicPr>
              <a:picLocks noChangeAspect="1"/>
            </p:cNvPicPr>
            <p:nvPr/>
          </p:nvPicPr>
          <p:blipFill>
            <a:blip r:embed="rId3"/>
            <a:stretch>
              <a:fillRect/>
            </a:stretch>
          </p:blipFill>
          <p:spPr>
            <a:xfrm>
              <a:off x="0" y="-126203"/>
              <a:ext cx="1608003" cy="1642584"/>
            </a:xfrm>
            <a:prstGeom prst="rect">
              <a:avLst/>
            </a:prstGeom>
          </p:spPr>
        </p:pic>
        <p:cxnSp>
          <p:nvCxnSpPr>
            <p:cNvPr id="36" name="Straight Connector 35"/>
            <p:cNvCxnSpPr/>
            <p:nvPr/>
          </p:nvCxnSpPr>
          <p:spPr>
            <a:xfrm>
              <a:off x="114300" y="831850"/>
              <a:ext cx="169705" cy="1875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79400" y="1016000"/>
              <a:ext cx="311150" cy="19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84200" y="1028700"/>
              <a:ext cx="742950" cy="3683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146175" y="1060130"/>
              <a:ext cx="402739"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49" name="TextBox 48"/>
            <p:cNvSpPr txBox="1"/>
            <p:nvPr/>
          </p:nvSpPr>
          <p:spPr>
            <a:xfrm>
              <a:off x="0" y="525375"/>
              <a:ext cx="351378"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grpSp>
      <p:pic>
        <p:nvPicPr>
          <p:cNvPr id="50" name="Picture 49"/>
          <p:cNvPicPr>
            <a:picLocks noChangeAspect="1"/>
          </p:cNvPicPr>
          <p:nvPr/>
        </p:nvPicPr>
        <p:blipFill>
          <a:blip r:embed="rId4"/>
          <a:stretch>
            <a:fillRect/>
          </a:stretch>
        </p:blipFill>
        <p:spPr>
          <a:xfrm>
            <a:off x="1680368" y="1732773"/>
            <a:ext cx="11458587" cy="5355997"/>
          </a:xfrm>
          <a:prstGeom prst="rect">
            <a:avLst/>
          </a:prstGeom>
        </p:spPr>
      </p:pic>
      <p:sp>
        <p:nvSpPr>
          <p:cNvPr id="51" name="Date Placeholder 3"/>
          <p:cNvSpPr>
            <a:spLocks noGrp="1"/>
          </p:cNvSpPr>
          <p:nvPr>
            <p:ph type="dt" idx="10"/>
          </p:nvPr>
        </p:nvSpPr>
        <p:spPr>
          <a:xfrm>
            <a:off x="671949" y="7088770"/>
            <a:ext cx="3130793" cy="319669"/>
          </a:xfrm>
        </p:spPr>
        <p:txBody>
          <a:bodyPr/>
          <a:lstStyle/>
          <a:p>
            <a:r>
              <a:rPr lang="en-US" spc="-1" dirty="0"/>
              <a:t>12 October 2019</a:t>
            </a:r>
            <a:endParaRPr lang="en-US" sz="825" dirty="0"/>
          </a:p>
        </p:txBody>
      </p:sp>
    </p:spTree>
    <p:extLst>
      <p:ext uri="{BB962C8B-B14F-4D97-AF65-F5344CB8AC3E}">
        <p14:creationId xmlns:p14="http://schemas.microsoft.com/office/powerpoint/2010/main" val="1548041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526564" y="0"/>
            <a:ext cx="1743160" cy="6969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683883" y="300960"/>
            <a:ext cx="11082154" cy="1262160"/>
          </a:xfrm>
        </p:spPr>
        <p:txBody>
          <a:bodyPr/>
          <a:lstStyle/>
          <a:p>
            <a:r>
              <a:rPr lang="en-US" dirty="0"/>
              <a:t>Lightning Attributes  -  Spike - 1 of 18 Attributes</a:t>
            </a:r>
          </a:p>
        </p:txBody>
      </p:sp>
      <p:sp>
        <p:nvSpPr>
          <p:cNvPr id="5" name="Footer Placeholder 4"/>
          <p:cNvSpPr>
            <a:spLocks noGrp="1"/>
          </p:cNvSpPr>
          <p:nvPr>
            <p:ph type="ftr" idx="11"/>
          </p:nvPr>
        </p:nvSpPr>
        <p:spPr>
          <a:xfrm>
            <a:off x="5092465" y="7114207"/>
            <a:ext cx="4338417" cy="521280"/>
          </a:xfrm>
        </p:spPr>
        <p:txBody>
          <a:bodyPr/>
          <a:lstStyle/>
          <a:p>
            <a:pPr algn="ctr"/>
            <a:r>
              <a:rPr lang="en-US" spc="-1" dirty="0"/>
              <a:t>Copyright © 2019</a:t>
            </a:r>
          </a:p>
          <a:p>
            <a:pPr algn="ctr"/>
            <a:r>
              <a:rPr lang="en-US" spc="-1" dirty="0"/>
              <a:t>Dynamic Measurement LLC.</a:t>
            </a:r>
            <a:endParaRPr lang="en-US" dirty="0"/>
          </a:p>
        </p:txBody>
      </p:sp>
      <p:sp>
        <p:nvSpPr>
          <p:cNvPr id="6" name="Slide Number Placeholder 5"/>
          <p:cNvSpPr>
            <a:spLocks noGrp="1"/>
          </p:cNvSpPr>
          <p:nvPr>
            <p:ph type="sldNum" idx="4"/>
          </p:nvPr>
        </p:nvSpPr>
        <p:spPr>
          <a:xfrm>
            <a:off x="10960385" y="7114206"/>
            <a:ext cx="1805652" cy="206348"/>
          </a:xfrm>
        </p:spPr>
        <p:txBody>
          <a:bodyPr/>
          <a:lstStyle/>
          <a:p>
            <a:pPr algn="r"/>
            <a:r>
              <a:rPr lang="pt-BR" spc="-1" dirty="0"/>
              <a:t>SunCity RockOn Rock Club      </a:t>
            </a:r>
            <a:r>
              <a:rPr lang="en-US" spc="-1" dirty="0"/>
              <a:t>  </a:t>
            </a:r>
            <a:fld id="{E22B766B-36F5-4990-9CCF-12D98C66DF84}" type="slidenum">
              <a:rPr lang="en-US" spc="-1"/>
              <a:pPr algn="r"/>
              <a:t>33</a:t>
            </a:fld>
            <a:endParaRPr lang="en-US" dirty="0"/>
          </a:p>
        </p:txBody>
      </p:sp>
      <p:sp>
        <p:nvSpPr>
          <p:cNvPr id="30" name="TextBox 29"/>
          <p:cNvSpPr txBox="1"/>
          <p:nvPr/>
        </p:nvSpPr>
        <p:spPr>
          <a:xfrm>
            <a:off x="3166317" y="7024435"/>
            <a:ext cx="2087431"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(position of strike)</a:t>
            </a:r>
          </a:p>
        </p:txBody>
      </p:sp>
      <p:pic>
        <p:nvPicPr>
          <p:cNvPr id="31" name="Picture 30"/>
          <p:cNvPicPr>
            <a:picLocks noChangeAspect="1"/>
          </p:cNvPicPr>
          <p:nvPr/>
        </p:nvPicPr>
        <p:blipFill>
          <a:blip r:embed="rId3"/>
          <a:stretch>
            <a:fillRect/>
          </a:stretch>
        </p:blipFill>
        <p:spPr>
          <a:xfrm>
            <a:off x="1683882" y="1447165"/>
            <a:ext cx="11480690" cy="5366328"/>
          </a:xfrm>
          <a:prstGeom prst="rect">
            <a:avLst/>
          </a:prstGeom>
        </p:spPr>
      </p:pic>
      <p:sp>
        <p:nvSpPr>
          <p:cNvPr id="33" name="Date Placeholder 3"/>
          <p:cNvSpPr>
            <a:spLocks noGrp="1"/>
          </p:cNvSpPr>
          <p:nvPr>
            <p:ph type="dt" idx="10"/>
          </p:nvPr>
        </p:nvSpPr>
        <p:spPr>
          <a:xfrm>
            <a:off x="671949" y="7114206"/>
            <a:ext cx="3130793" cy="294233"/>
          </a:xfrm>
        </p:spPr>
        <p:txBody>
          <a:bodyPr/>
          <a:lstStyle/>
          <a:p>
            <a:r>
              <a:rPr lang="en-US" spc="-1" dirty="0"/>
              <a:t>12 October 2019</a:t>
            </a:r>
            <a:endParaRPr lang="en-US" sz="825" dirty="0"/>
          </a:p>
        </p:txBody>
      </p:sp>
    </p:spTree>
    <p:extLst>
      <p:ext uri="{BB962C8B-B14F-4D97-AF65-F5344CB8AC3E}">
        <p14:creationId xmlns:p14="http://schemas.microsoft.com/office/powerpoint/2010/main" val="2255309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6564" y="0"/>
            <a:ext cx="1743160" cy="6969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676399" y="300960"/>
            <a:ext cx="11089637" cy="1262160"/>
          </a:xfrm>
        </p:spPr>
        <p:txBody>
          <a:bodyPr/>
          <a:lstStyle/>
          <a:p>
            <a:r>
              <a:rPr lang="en-US" dirty="0"/>
              <a:t>Lightning Attributes  -  Peak Current – 2 of 18</a:t>
            </a:r>
          </a:p>
        </p:txBody>
      </p:sp>
      <p:sp>
        <p:nvSpPr>
          <p:cNvPr id="5" name="Footer Placeholder 4"/>
          <p:cNvSpPr>
            <a:spLocks noGrp="1"/>
          </p:cNvSpPr>
          <p:nvPr>
            <p:ph type="ftr" idx="11"/>
          </p:nvPr>
        </p:nvSpPr>
        <p:spPr>
          <a:xfrm>
            <a:off x="5092465" y="7114207"/>
            <a:ext cx="4338417" cy="521280"/>
          </a:xfrm>
        </p:spPr>
        <p:txBody>
          <a:bodyPr/>
          <a:lstStyle/>
          <a:p>
            <a:pPr algn="ctr"/>
            <a:r>
              <a:rPr lang="en-US" spc="-1" dirty="0"/>
              <a:t>Copyright © 2019</a:t>
            </a:r>
          </a:p>
          <a:p>
            <a:pPr algn="ctr"/>
            <a:r>
              <a:rPr lang="en-US" spc="-1" dirty="0"/>
              <a:t>Dynamic Measurement LLC.</a:t>
            </a:r>
            <a:endParaRPr lang="en-US" dirty="0"/>
          </a:p>
        </p:txBody>
      </p:sp>
      <p:sp>
        <p:nvSpPr>
          <p:cNvPr id="6" name="Slide Number Placeholder 5"/>
          <p:cNvSpPr>
            <a:spLocks noGrp="1"/>
          </p:cNvSpPr>
          <p:nvPr>
            <p:ph type="sldNum" idx="4"/>
          </p:nvPr>
        </p:nvSpPr>
        <p:spPr>
          <a:xfrm>
            <a:off x="10960384" y="7114207"/>
            <a:ext cx="1805652" cy="300719"/>
          </a:xfrm>
        </p:spPr>
        <p:txBody>
          <a:bodyPr/>
          <a:lstStyle/>
          <a:p>
            <a:pPr algn="r"/>
            <a:r>
              <a:rPr lang="pt-BR" spc="-1" dirty="0"/>
              <a:t>SunCity RockOn Rock Club      </a:t>
            </a:r>
            <a:r>
              <a:rPr lang="en-US" spc="-1" dirty="0"/>
              <a:t>  </a:t>
            </a:r>
            <a:fld id="{E22B766B-36F5-4990-9CCF-12D98C66DF84}" type="slidenum">
              <a:rPr lang="en-US" spc="-1"/>
              <a:pPr algn="r"/>
              <a:t>34</a:t>
            </a:fld>
            <a:endParaRPr lang="en-US" dirty="0"/>
          </a:p>
        </p:txBody>
      </p:sp>
      <p:sp>
        <p:nvSpPr>
          <p:cNvPr id="22" name="TextBox 21"/>
          <p:cNvSpPr txBox="1"/>
          <p:nvPr/>
        </p:nvSpPr>
        <p:spPr>
          <a:xfrm>
            <a:off x="2822870" y="7064511"/>
            <a:ext cx="1604927"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kiloamperes</a:t>
            </a:r>
            <a:r>
              <a:rPr lang="en-US" sz="2000" dirty="0">
                <a:latin typeface="Times New Roman" panose="02020603050405020304" pitchFamily="18" charset="0"/>
                <a:cs typeface="Times New Roman" panose="02020603050405020304" pitchFamily="18" charset="0"/>
              </a:rPr>
              <a:t>)</a:t>
            </a:r>
          </a:p>
        </p:txBody>
      </p:sp>
      <p:pic>
        <p:nvPicPr>
          <p:cNvPr id="23" name="Picture 22"/>
          <p:cNvPicPr>
            <a:picLocks noChangeAspect="1"/>
          </p:cNvPicPr>
          <p:nvPr/>
        </p:nvPicPr>
        <p:blipFill>
          <a:blip r:embed="rId3"/>
          <a:stretch>
            <a:fillRect/>
          </a:stretch>
        </p:blipFill>
        <p:spPr>
          <a:xfrm>
            <a:off x="1676399" y="1408112"/>
            <a:ext cx="11500834" cy="5408324"/>
          </a:xfrm>
          <a:prstGeom prst="rect">
            <a:avLst/>
          </a:prstGeom>
        </p:spPr>
      </p:pic>
      <p:sp>
        <p:nvSpPr>
          <p:cNvPr id="24" name="Date Placeholder 3"/>
          <p:cNvSpPr>
            <a:spLocks noGrp="1"/>
          </p:cNvSpPr>
          <p:nvPr>
            <p:ph type="dt" idx="10"/>
          </p:nvPr>
        </p:nvSpPr>
        <p:spPr>
          <a:xfrm>
            <a:off x="592805" y="7114207"/>
            <a:ext cx="3130793" cy="343929"/>
          </a:xfrm>
        </p:spPr>
        <p:txBody>
          <a:bodyPr/>
          <a:lstStyle/>
          <a:p>
            <a:r>
              <a:rPr lang="en-US" spc="-1" dirty="0"/>
              <a:t>12 October 2019</a:t>
            </a:r>
            <a:endParaRPr lang="en-US" sz="825" dirty="0"/>
          </a:p>
        </p:txBody>
      </p:sp>
    </p:spTree>
    <p:extLst>
      <p:ext uri="{BB962C8B-B14F-4D97-AF65-F5344CB8AC3E}">
        <p14:creationId xmlns:p14="http://schemas.microsoft.com/office/powerpoint/2010/main" val="644193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80368" y="1"/>
            <a:ext cx="1743160" cy="6969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 3 of 18 Lightning Attributes  - Energy</a:t>
            </a:r>
          </a:p>
        </p:txBody>
      </p:sp>
      <p:sp>
        <p:nvSpPr>
          <p:cNvPr id="4" name="Date Placeholder 3"/>
          <p:cNvSpPr>
            <a:spLocks noGrp="1"/>
          </p:cNvSpPr>
          <p:nvPr>
            <p:ph type="dt" idx="10"/>
          </p:nvPr>
        </p:nvSpPr>
        <p:spPr>
          <a:xfrm>
            <a:off x="1871775" y="7074128"/>
            <a:ext cx="1764717" cy="403118"/>
          </a:xfrm>
        </p:spPr>
        <p:txBody>
          <a:bodyPr/>
          <a:lstStyle/>
          <a:p>
            <a:r>
              <a:rPr lang="en-US" sz="1200" spc="-1" dirty="0"/>
              <a:t>  </a:t>
            </a:r>
            <a:r>
              <a:rPr lang="en-US" spc="-1" dirty="0"/>
              <a:t>12 October 2019</a:t>
            </a:r>
            <a:endParaRPr lang="en-US" dirty="0"/>
          </a:p>
        </p:txBody>
      </p:sp>
      <p:sp>
        <p:nvSpPr>
          <p:cNvPr id="5" name="Footer Placeholder 4"/>
          <p:cNvSpPr>
            <a:spLocks noGrp="1"/>
          </p:cNvSpPr>
          <p:nvPr>
            <p:ph type="ftr" idx="11"/>
          </p:nvPr>
        </p:nvSpPr>
        <p:spPr>
          <a:xfrm>
            <a:off x="5092465" y="7114207"/>
            <a:ext cx="4338417" cy="521280"/>
          </a:xfrm>
        </p:spPr>
        <p:txBody>
          <a:bodyPr/>
          <a:lstStyle/>
          <a:p>
            <a:pPr algn="ctr"/>
            <a:r>
              <a:rPr lang="en-US" spc="-1" dirty="0"/>
              <a:t>Copyright © 2019</a:t>
            </a:r>
          </a:p>
          <a:p>
            <a:pPr algn="ctr"/>
            <a:r>
              <a:rPr lang="en-US" spc="-1" dirty="0"/>
              <a:t>Dynamic Measurement LLC.</a:t>
            </a:r>
            <a:endParaRPr lang="en-US" dirty="0"/>
          </a:p>
        </p:txBody>
      </p:sp>
      <p:sp>
        <p:nvSpPr>
          <p:cNvPr id="6" name="Slide Number Placeholder 5"/>
          <p:cNvSpPr>
            <a:spLocks noGrp="1"/>
          </p:cNvSpPr>
          <p:nvPr>
            <p:ph type="sldNum" idx="4"/>
          </p:nvPr>
        </p:nvSpPr>
        <p:spPr>
          <a:xfrm>
            <a:off x="9724771" y="7180077"/>
            <a:ext cx="1805652" cy="194773"/>
          </a:xfrm>
        </p:spPr>
        <p:txBody>
          <a:bodyPr/>
          <a:lstStyle/>
          <a:p>
            <a:pPr algn="r"/>
            <a:r>
              <a:rPr lang="pt-BR" spc="-1" dirty="0"/>
              <a:t>SunCity RockOn Rock Club      </a:t>
            </a:r>
            <a:r>
              <a:rPr lang="en-US" spc="-1" dirty="0"/>
              <a:t>  </a:t>
            </a:r>
            <a:fld id="{E22B766B-36F5-4990-9CCF-12D98C66DF84}" type="slidenum">
              <a:rPr lang="en-US" spc="-1"/>
              <a:pPr algn="r"/>
              <a:t>35</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368" y="1634621"/>
            <a:ext cx="10079038" cy="4777754"/>
          </a:xfrm>
          <a:prstGeom prst="rect">
            <a:avLst/>
          </a:prstGeom>
        </p:spPr>
      </p:pic>
      <p:sp>
        <p:nvSpPr>
          <p:cNvPr id="7" name="TextBox 6"/>
          <p:cNvSpPr txBox="1"/>
          <p:nvPr/>
        </p:nvSpPr>
        <p:spPr>
          <a:xfrm>
            <a:off x="3478834" y="6523157"/>
            <a:ext cx="2569934"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(milliampere-seconds)</a:t>
            </a:r>
          </a:p>
        </p:txBody>
      </p:sp>
      <p:grpSp>
        <p:nvGrpSpPr>
          <p:cNvPr id="10" name="Group 9"/>
          <p:cNvGrpSpPr/>
          <p:nvPr/>
        </p:nvGrpSpPr>
        <p:grpSpPr>
          <a:xfrm>
            <a:off x="6767807" y="2965111"/>
            <a:ext cx="4411673" cy="2173147"/>
            <a:chOff x="5049338" y="3003210"/>
            <a:chExt cx="4411673" cy="2173147"/>
          </a:xfrm>
        </p:grpSpPr>
        <p:cxnSp>
          <p:nvCxnSpPr>
            <p:cNvPr id="11" name="Straight Connector 10"/>
            <p:cNvCxnSpPr/>
            <p:nvPr/>
          </p:nvCxnSpPr>
          <p:spPr>
            <a:xfrm>
              <a:off x="7824470" y="3316270"/>
              <a:ext cx="201930" cy="2397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21320" y="3538520"/>
              <a:ext cx="430530" cy="111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445500" y="3543300"/>
              <a:ext cx="781050" cy="3619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58272" y="3536845"/>
              <a:ext cx="402739"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5" name="TextBox 14"/>
            <p:cNvSpPr txBox="1"/>
            <p:nvPr/>
          </p:nvSpPr>
          <p:spPr>
            <a:xfrm>
              <a:off x="7693928" y="3003210"/>
              <a:ext cx="351378"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6" name="TextBox 15"/>
            <p:cNvSpPr txBox="1"/>
            <p:nvPr/>
          </p:nvSpPr>
          <p:spPr>
            <a:xfrm>
              <a:off x="8304155" y="4807025"/>
              <a:ext cx="402739"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7" name="TextBox 16"/>
            <p:cNvSpPr txBox="1"/>
            <p:nvPr/>
          </p:nvSpPr>
          <p:spPr>
            <a:xfrm>
              <a:off x="5049338" y="4793910"/>
              <a:ext cx="351378"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grpSp>
      <p:grpSp>
        <p:nvGrpSpPr>
          <p:cNvPr id="18" name="Group 17"/>
          <p:cNvGrpSpPr/>
          <p:nvPr/>
        </p:nvGrpSpPr>
        <p:grpSpPr>
          <a:xfrm>
            <a:off x="4389062" y="2076180"/>
            <a:ext cx="4378812" cy="2717730"/>
            <a:chOff x="2708694" y="2076180"/>
            <a:chExt cx="4378812" cy="2717730"/>
          </a:xfrm>
        </p:grpSpPr>
        <p:sp>
          <p:nvSpPr>
            <p:cNvPr id="19" name="Arrow: Down 2"/>
            <p:cNvSpPr/>
            <p:nvPr/>
          </p:nvSpPr>
          <p:spPr>
            <a:xfrm>
              <a:off x="6904224" y="3157136"/>
              <a:ext cx="183282" cy="398864"/>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0" name="Arrow: Down 2"/>
            <p:cNvSpPr/>
            <p:nvPr/>
          </p:nvSpPr>
          <p:spPr>
            <a:xfrm>
              <a:off x="2708694" y="2076180"/>
              <a:ext cx="1069676" cy="385338"/>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1" name="Arrow: Down 2"/>
            <p:cNvSpPr/>
            <p:nvPr/>
          </p:nvSpPr>
          <p:spPr>
            <a:xfrm>
              <a:off x="2926584" y="4421687"/>
              <a:ext cx="313110" cy="372223"/>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grpSp>
    </p:spTree>
    <p:extLst>
      <p:ext uri="{BB962C8B-B14F-4D97-AF65-F5344CB8AC3E}">
        <p14:creationId xmlns:p14="http://schemas.microsoft.com/office/powerpoint/2010/main" val="30145770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80368" y="1"/>
            <a:ext cx="1743160" cy="6969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78835" y="300960"/>
            <a:ext cx="7775306" cy="1262160"/>
          </a:xfrm>
        </p:spPr>
        <p:txBody>
          <a:bodyPr/>
          <a:lstStyle/>
          <a:p>
            <a:r>
              <a:rPr lang="en-US" dirty="0"/>
              <a:t>4 of 18 Lightning Attributes - Frequency </a:t>
            </a:r>
          </a:p>
        </p:txBody>
      </p:sp>
      <p:sp>
        <p:nvSpPr>
          <p:cNvPr id="3" name="Subtitle 2"/>
          <p:cNvSpPr>
            <a:spLocks noGrp="1"/>
          </p:cNvSpPr>
          <p:nvPr>
            <p:ph type="subTitle"/>
          </p:nvPr>
        </p:nvSpPr>
        <p:spPr>
          <a:xfrm>
            <a:off x="3478836" y="300960"/>
            <a:ext cx="7137191" cy="208326"/>
          </a:xfrm>
        </p:spPr>
        <p:txBody>
          <a:bodyPr/>
          <a:lstStyle/>
          <a:p>
            <a:r>
              <a:rPr lang="en-US" dirty="0"/>
              <a:t>                                                 </a:t>
            </a:r>
          </a:p>
        </p:txBody>
      </p:sp>
      <p:sp>
        <p:nvSpPr>
          <p:cNvPr id="4" name="Date Placeholder 3"/>
          <p:cNvSpPr>
            <a:spLocks noGrp="1"/>
          </p:cNvSpPr>
          <p:nvPr>
            <p:ph type="dt" idx="10"/>
          </p:nvPr>
        </p:nvSpPr>
        <p:spPr>
          <a:xfrm>
            <a:off x="1871773" y="7074131"/>
            <a:ext cx="1294544" cy="300719"/>
          </a:xfrm>
        </p:spPr>
        <p:txBody>
          <a:bodyPr/>
          <a:lstStyle/>
          <a:p>
            <a:r>
              <a:rPr lang="en-US" spc="-1" dirty="0"/>
              <a:t>12 October 2019</a:t>
            </a:r>
            <a:endParaRPr lang="en-US" dirty="0"/>
          </a:p>
        </p:txBody>
      </p:sp>
      <p:sp>
        <p:nvSpPr>
          <p:cNvPr id="5" name="Footer Placeholder 4"/>
          <p:cNvSpPr>
            <a:spLocks noGrp="1"/>
          </p:cNvSpPr>
          <p:nvPr>
            <p:ph type="ftr" idx="11"/>
          </p:nvPr>
        </p:nvSpPr>
        <p:spPr>
          <a:xfrm>
            <a:off x="5092465" y="7114207"/>
            <a:ext cx="4338417" cy="521280"/>
          </a:xfrm>
        </p:spPr>
        <p:txBody>
          <a:bodyPr/>
          <a:lstStyle/>
          <a:p>
            <a:pPr algn="ctr"/>
            <a:r>
              <a:rPr lang="en-US" spc="-1" dirty="0"/>
              <a:t>Copyright © 2019</a:t>
            </a:r>
          </a:p>
          <a:p>
            <a:pPr algn="ctr"/>
            <a:r>
              <a:rPr lang="en-US" spc="-1" dirty="0"/>
              <a:t>Dynamic Measurement LLC.</a:t>
            </a:r>
            <a:endParaRPr lang="en-US" dirty="0"/>
          </a:p>
        </p:txBody>
      </p:sp>
      <p:sp>
        <p:nvSpPr>
          <p:cNvPr id="6" name="Slide Number Placeholder 5"/>
          <p:cNvSpPr>
            <a:spLocks noGrp="1"/>
          </p:cNvSpPr>
          <p:nvPr>
            <p:ph type="sldNum" idx="4"/>
          </p:nvPr>
        </p:nvSpPr>
        <p:spPr>
          <a:xfrm>
            <a:off x="9805794" y="7194506"/>
            <a:ext cx="1805652" cy="300719"/>
          </a:xfrm>
        </p:spPr>
        <p:txBody>
          <a:bodyPr/>
          <a:lstStyle/>
          <a:p>
            <a:pPr algn="r"/>
            <a:r>
              <a:rPr lang="pt-BR" spc="-1" dirty="0"/>
              <a:t>SunCity RockOn Rock Club      </a:t>
            </a:r>
            <a:r>
              <a:rPr lang="en-US" spc="-1" dirty="0"/>
              <a:t>  </a:t>
            </a:r>
            <a:fld id="{E22B766B-36F5-4990-9CCF-12D98C66DF84}" type="slidenum">
              <a:rPr lang="en-US" spc="-1"/>
              <a:pPr algn="r"/>
              <a:t>36</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368" y="1638432"/>
            <a:ext cx="10079038" cy="4727644"/>
          </a:xfrm>
          <a:prstGeom prst="rect">
            <a:avLst/>
          </a:prstGeom>
        </p:spPr>
      </p:pic>
      <p:sp>
        <p:nvSpPr>
          <p:cNvPr id="9" name="TextBox 8"/>
          <p:cNvSpPr txBox="1"/>
          <p:nvPr/>
        </p:nvSpPr>
        <p:spPr>
          <a:xfrm>
            <a:off x="3579256" y="6441388"/>
            <a:ext cx="1263487"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(kilohertz)</a:t>
            </a:r>
          </a:p>
        </p:txBody>
      </p:sp>
      <p:grpSp>
        <p:nvGrpSpPr>
          <p:cNvPr id="11" name="Group 10"/>
          <p:cNvGrpSpPr/>
          <p:nvPr/>
        </p:nvGrpSpPr>
        <p:grpSpPr>
          <a:xfrm>
            <a:off x="6767807" y="2939711"/>
            <a:ext cx="4411673" cy="2173147"/>
            <a:chOff x="5049338" y="3003210"/>
            <a:chExt cx="4411673" cy="2173147"/>
          </a:xfrm>
        </p:grpSpPr>
        <p:cxnSp>
          <p:nvCxnSpPr>
            <p:cNvPr id="12" name="Straight Connector 11"/>
            <p:cNvCxnSpPr/>
            <p:nvPr/>
          </p:nvCxnSpPr>
          <p:spPr>
            <a:xfrm>
              <a:off x="7824470" y="3316270"/>
              <a:ext cx="201930" cy="2397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021320" y="3538520"/>
              <a:ext cx="430530" cy="111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45500" y="3543300"/>
              <a:ext cx="781050" cy="3619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058272" y="3536845"/>
              <a:ext cx="402739"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6" name="TextBox 15"/>
            <p:cNvSpPr txBox="1"/>
            <p:nvPr/>
          </p:nvSpPr>
          <p:spPr>
            <a:xfrm>
              <a:off x="7693928" y="3003210"/>
              <a:ext cx="351378"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7" name="TextBox 16"/>
            <p:cNvSpPr txBox="1"/>
            <p:nvPr/>
          </p:nvSpPr>
          <p:spPr>
            <a:xfrm>
              <a:off x="8304155" y="4807025"/>
              <a:ext cx="402739"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8" name="TextBox 17"/>
            <p:cNvSpPr txBox="1"/>
            <p:nvPr/>
          </p:nvSpPr>
          <p:spPr>
            <a:xfrm>
              <a:off x="5049338" y="4793910"/>
              <a:ext cx="351378"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grpSp>
      <p:grpSp>
        <p:nvGrpSpPr>
          <p:cNvPr id="19" name="Group 18"/>
          <p:cNvGrpSpPr/>
          <p:nvPr/>
        </p:nvGrpSpPr>
        <p:grpSpPr>
          <a:xfrm>
            <a:off x="4389062" y="2076180"/>
            <a:ext cx="4378812" cy="2717730"/>
            <a:chOff x="2708694" y="2076180"/>
            <a:chExt cx="4378812" cy="2717730"/>
          </a:xfrm>
        </p:grpSpPr>
        <p:sp>
          <p:nvSpPr>
            <p:cNvPr id="20" name="Arrow: Down 2"/>
            <p:cNvSpPr/>
            <p:nvPr/>
          </p:nvSpPr>
          <p:spPr>
            <a:xfrm>
              <a:off x="6904224" y="3157136"/>
              <a:ext cx="183282" cy="398864"/>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1" name="Arrow: Down 2"/>
            <p:cNvSpPr/>
            <p:nvPr/>
          </p:nvSpPr>
          <p:spPr>
            <a:xfrm>
              <a:off x="2708694" y="2076180"/>
              <a:ext cx="1069676" cy="385338"/>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2" name="Arrow: Down 2"/>
            <p:cNvSpPr/>
            <p:nvPr/>
          </p:nvSpPr>
          <p:spPr>
            <a:xfrm>
              <a:off x="2926584" y="4421687"/>
              <a:ext cx="313110" cy="372223"/>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grpSp>
    </p:spTree>
    <p:extLst>
      <p:ext uri="{BB962C8B-B14F-4D97-AF65-F5344CB8AC3E}">
        <p14:creationId xmlns:p14="http://schemas.microsoft.com/office/powerpoint/2010/main" val="1410253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80368" y="1"/>
            <a:ext cx="1743160" cy="6969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901244" y="300960"/>
            <a:ext cx="8858161" cy="1262160"/>
          </a:xfrm>
        </p:spPr>
        <p:txBody>
          <a:bodyPr/>
          <a:lstStyle/>
          <a:p>
            <a:r>
              <a:rPr lang="en-US" sz="2400" dirty="0"/>
              <a:t>9 of 18 Lightning Attributes </a:t>
            </a:r>
            <a:r>
              <a:rPr lang="en-US" dirty="0"/>
              <a:t>- Apparent Permittivity</a:t>
            </a:r>
          </a:p>
        </p:txBody>
      </p:sp>
      <p:sp>
        <p:nvSpPr>
          <p:cNvPr id="4" name="Date Placeholder 3"/>
          <p:cNvSpPr>
            <a:spLocks noGrp="1"/>
          </p:cNvSpPr>
          <p:nvPr>
            <p:ph type="dt" idx="10"/>
          </p:nvPr>
        </p:nvSpPr>
        <p:spPr>
          <a:xfrm>
            <a:off x="1871773" y="7074129"/>
            <a:ext cx="1417476" cy="275796"/>
          </a:xfrm>
        </p:spPr>
        <p:txBody>
          <a:bodyPr/>
          <a:lstStyle/>
          <a:p>
            <a:r>
              <a:rPr lang="en-US" spc="-1" dirty="0"/>
              <a:t>12 October 2019</a:t>
            </a:r>
            <a:endParaRPr lang="en-US" dirty="0"/>
          </a:p>
        </p:txBody>
      </p:sp>
      <p:sp>
        <p:nvSpPr>
          <p:cNvPr id="5" name="Footer Placeholder 4"/>
          <p:cNvSpPr>
            <a:spLocks noGrp="1"/>
          </p:cNvSpPr>
          <p:nvPr>
            <p:ph type="ftr" idx="11"/>
          </p:nvPr>
        </p:nvSpPr>
        <p:spPr>
          <a:xfrm>
            <a:off x="5092465" y="7114207"/>
            <a:ext cx="4338417" cy="521280"/>
          </a:xfrm>
        </p:spPr>
        <p:txBody>
          <a:bodyPr/>
          <a:lstStyle/>
          <a:p>
            <a:pPr algn="ctr"/>
            <a:r>
              <a:rPr lang="en-US" spc="-1" dirty="0"/>
              <a:t>Copyright © 2019</a:t>
            </a:r>
          </a:p>
          <a:p>
            <a:pPr algn="ctr"/>
            <a:r>
              <a:rPr lang="en-US" spc="-1" dirty="0"/>
              <a:t>Dynamic Measurement LLC.</a:t>
            </a:r>
            <a:endParaRPr lang="en-US" dirty="0"/>
          </a:p>
        </p:txBody>
      </p:sp>
      <p:sp>
        <p:nvSpPr>
          <p:cNvPr id="6" name="Slide Number Placeholder 5"/>
          <p:cNvSpPr>
            <a:spLocks noGrp="1"/>
          </p:cNvSpPr>
          <p:nvPr>
            <p:ph type="sldNum" idx="4"/>
          </p:nvPr>
        </p:nvSpPr>
        <p:spPr>
          <a:xfrm>
            <a:off x="9713198" y="7114207"/>
            <a:ext cx="1828800" cy="235718"/>
          </a:xfrm>
        </p:spPr>
        <p:txBody>
          <a:bodyPr/>
          <a:lstStyle/>
          <a:p>
            <a:pPr algn="r"/>
            <a:r>
              <a:rPr lang="pt-BR" spc="-1" dirty="0"/>
              <a:t>SunCity RockOn Rock Club      </a:t>
            </a:r>
            <a:r>
              <a:rPr lang="en-US" spc="-1" dirty="0"/>
              <a:t>  </a:t>
            </a:r>
            <a:fld id="{E22B766B-36F5-4990-9CCF-12D98C66DF84}" type="slidenum">
              <a:rPr lang="en-US" spc="-1"/>
              <a:pPr algn="r"/>
              <a:t>37</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371" y="1634621"/>
            <a:ext cx="10079037" cy="4743030"/>
          </a:xfrm>
          <a:prstGeom prst="rect">
            <a:avLst/>
          </a:prstGeom>
        </p:spPr>
      </p:pic>
      <p:sp>
        <p:nvSpPr>
          <p:cNvPr id="7" name="TextBox 6"/>
          <p:cNvSpPr txBox="1"/>
          <p:nvPr/>
        </p:nvSpPr>
        <p:spPr>
          <a:xfrm>
            <a:off x="3478833" y="6449152"/>
            <a:ext cx="2613216"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(microfarads per meter)</a:t>
            </a:r>
          </a:p>
        </p:txBody>
      </p:sp>
      <p:grpSp>
        <p:nvGrpSpPr>
          <p:cNvPr id="10" name="Group 9"/>
          <p:cNvGrpSpPr/>
          <p:nvPr/>
        </p:nvGrpSpPr>
        <p:grpSpPr>
          <a:xfrm>
            <a:off x="6767807" y="2939711"/>
            <a:ext cx="4411673" cy="2173147"/>
            <a:chOff x="5049338" y="3003210"/>
            <a:chExt cx="4411673" cy="2173147"/>
          </a:xfrm>
        </p:grpSpPr>
        <p:cxnSp>
          <p:nvCxnSpPr>
            <p:cNvPr id="11" name="Straight Connector 10"/>
            <p:cNvCxnSpPr/>
            <p:nvPr/>
          </p:nvCxnSpPr>
          <p:spPr>
            <a:xfrm>
              <a:off x="7824470" y="3316270"/>
              <a:ext cx="201930" cy="2397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21320" y="3538520"/>
              <a:ext cx="430530" cy="111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445500" y="3543300"/>
              <a:ext cx="781050" cy="3619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58272" y="3536845"/>
              <a:ext cx="402739"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5" name="TextBox 14"/>
            <p:cNvSpPr txBox="1"/>
            <p:nvPr/>
          </p:nvSpPr>
          <p:spPr>
            <a:xfrm>
              <a:off x="7693928" y="3003210"/>
              <a:ext cx="351378"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6" name="TextBox 15"/>
            <p:cNvSpPr txBox="1"/>
            <p:nvPr/>
          </p:nvSpPr>
          <p:spPr>
            <a:xfrm>
              <a:off x="8304155" y="4807025"/>
              <a:ext cx="402739"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7" name="TextBox 16"/>
            <p:cNvSpPr txBox="1"/>
            <p:nvPr/>
          </p:nvSpPr>
          <p:spPr>
            <a:xfrm>
              <a:off x="5049338" y="4793910"/>
              <a:ext cx="351378"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grpSp>
      <p:grpSp>
        <p:nvGrpSpPr>
          <p:cNvPr id="18" name="Group 17"/>
          <p:cNvGrpSpPr/>
          <p:nvPr/>
        </p:nvGrpSpPr>
        <p:grpSpPr>
          <a:xfrm>
            <a:off x="4389062" y="2076180"/>
            <a:ext cx="4378812" cy="2717730"/>
            <a:chOff x="2708694" y="2076180"/>
            <a:chExt cx="4378812" cy="2717730"/>
          </a:xfrm>
        </p:grpSpPr>
        <p:sp>
          <p:nvSpPr>
            <p:cNvPr id="19" name="Arrow: Down 2"/>
            <p:cNvSpPr/>
            <p:nvPr/>
          </p:nvSpPr>
          <p:spPr>
            <a:xfrm>
              <a:off x="6904224" y="3157136"/>
              <a:ext cx="183282" cy="398864"/>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0" name="Arrow: Down 2"/>
            <p:cNvSpPr/>
            <p:nvPr/>
          </p:nvSpPr>
          <p:spPr>
            <a:xfrm>
              <a:off x="2708694" y="2076180"/>
              <a:ext cx="1069676" cy="385338"/>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1" name="Arrow: Down 2"/>
            <p:cNvSpPr/>
            <p:nvPr/>
          </p:nvSpPr>
          <p:spPr>
            <a:xfrm>
              <a:off x="2926584" y="4421687"/>
              <a:ext cx="313110" cy="372223"/>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grpSp>
    </p:spTree>
    <p:extLst>
      <p:ext uri="{BB962C8B-B14F-4D97-AF65-F5344CB8AC3E}">
        <p14:creationId xmlns:p14="http://schemas.microsoft.com/office/powerpoint/2010/main" val="1898271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80368" y="1"/>
            <a:ext cx="1743160" cy="6969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 11 of 18 Lightning Attributes  - Rise Time </a:t>
            </a:r>
          </a:p>
        </p:txBody>
      </p:sp>
      <p:sp>
        <p:nvSpPr>
          <p:cNvPr id="4" name="Date Placeholder 3"/>
          <p:cNvSpPr>
            <a:spLocks noGrp="1"/>
          </p:cNvSpPr>
          <p:nvPr>
            <p:ph type="dt" idx="10"/>
          </p:nvPr>
        </p:nvSpPr>
        <p:spPr>
          <a:xfrm>
            <a:off x="1871773" y="7074131"/>
            <a:ext cx="1294544" cy="300719"/>
          </a:xfrm>
        </p:spPr>
        <p:txBody>
          <a:bodyPr/>
          <a:lstStyle/>
          <a:p>
            <a:r>
              <a:rPr lang="en-US" spc="-1" dirty="0"/>
              <a:t>12 October 2019</a:t>
            </a:r>
            <a:endParaRPr lang="en-US" dirty="0"/>
          </a:p>
        </p:txBody>
      </p:sp>
      <p:sp>
        <p:nvSpPr>
          <p:cNvPr id="5" name="Footer Placeholder 4"/>
          <p:cNvSpPr>
            <a:spLocks noGrp="1"/>
          </p:cNvSpPr>
          <p:nvPr>
            <p:ph type="ftr" idx="11"/>
          </p:nvPr>
        </p:nvSpPr>
        <p:spPr>
          <a:xfrm>
            <a:off x="5092465" y="7114207"/>
            <a:ext cx="4338417" cy="521280"/>
          </a:xfrm>
        </p:spPr>
        <p:txBody>
          <a:bodyPr/>
          <a:lstStyle/>
          <a:p>
            <a:pPr algn="ctr"/>
            <a:r>
              <a:rPr lang="en-US" spc="-1" dirty="0"/>
              <a:t>Copyright © 2019</a:t>
            </a:r>
          </a:p>
          <a:p>
            <a:pPr algn="ctr"/>
            <a:r>
              <a:rPr lang="en-US" spc="-1" dirty="0"/>
              <a:t>Dynamic Measurement LLC.</a:t>
            </a:r>
            <a:endParaRPr lang="en-US" dirty="0"/>
          </a:p>
        </p:txBody>
      </p:sp>
      <p:sp>
        <p:nvSpPr>
          <p:cNvPr id="6" name="Slide Number Placeholder 5"/>
          <p:cNvSpPr>
            <a:spLocks noGrp="1"/>
          </p:cNvSpPr>
          <p:nvPr>
            <p:ph type="sldNum" idx="4"/>
          </p:nvPr>
        </p:nvSpPr>
        <p:spPr>
          <a:xfrm>
            <a:off x="9701622" y="7074128"/>
            <a:ext cx="1805652" cy="398376"/>
          </a:xfrm>
        </p:spPr>
        <p:txBody>
          <a:bodyPr/>
          <a:lstStyle/>
          <a:p>
            <a:pPr algn="r"/>
            <a:r>
              <a:rPr lang="pt-BR" spc="-1" dirty="0"/>
              <a:t>SunCity RockOn Rock Club      </a:t>
            </a:r>
            <a:r>
              <a:rPr lang="en-US" spc="-1" dirty="0"/>
              <a:t>  </a:t>
            </a:r>
            <a:fld id="{E22B766B-36F5-4990-9CCF-12D98C66DF84}" type="slidenum">
              <a:rPr lang="en-US" spc="-1"/>
              <a:pPr algn="r"/>
              <a:t>38</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368" y="1563120"/>
            <a:ext cx="10079038" cy="4812334"/>
          </a:xfrm>
          <a:prstGeom prst="rect">
            <a:avLst/>
          </a:prstGeom>
        </p:spPr>
      </p:pic>
      <p:sp>
        <p:nvSpPr>
          <p:cNvPr id="7" name="TextBox 6"/>
          <p:cNvSpPr txBox="1"/>
          <p:nvPr/>
        </p:nvSpPr>
        <p:spPr>
          <a:xfrm>
            <a:off x="3330444" y="6524736"/>
            <a:ext cx="1762021"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(microseconds)</a:t>
            </a:r>
          </a:p>
        </p:txBody>
      </p:sp>
      <p:grpSp>
        <p:nvGrpSpPr>
          <p:cNvPr id="10" name="Group 9"/>
          <p:cNvGrpSpPr/>
          <p:nvPr/>
        </p:nvGrpSpPr>
        <p:grpSpPr>
          <a:xfrm>
            <a:off x="6767807" y="2901611"/>
            <a:ext cx="4411673" cy="2173147"/>
            <a:chOff x="5049338" y="3003210"/>
            <a:chExt cx="4411673" cy="2173147"/>
          </a:xfrm>
        </p:grpSpPr>
        <p:cxnSp>
          <p:nvCxnSpPr>
            <p:cNvPr id="11" name="Straight Connector 10"/>
            <p:cNvCxnSpPr/>
            <p:nvPr/>
          </p:nvCxnSpPr>
          <p:spPr>
            <a:xfrm>
              <a:off x="7824470" y="3316270"/>
              <a:ext cx="201930" cy="2397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21320" y="3538520"/>
              <a:ext cx="430530" cy="111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445500" y="3543300"/>
              <a:ext cx="781050" cy="3619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58272" y="3536845"/>
              <a:ext cx="402739"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5" name="TextBox 14"/>
            <p:cNvSpPr txBox="1"/>
            <p:nvPr/>
          </p:nvSpPr>
          <p:spPr>
            <a:xfrm>
              <a:off x="7693928" y="3003210"/>
              <a:ext cx="351378"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6" name="TextBox 15"/>
            <p:cNvSpPr txBox="1"/>
            <p:nvPr/>
          </p:nvSpPr>
          <p:spPr>
            <a:xfrm>
              <a:off x="8304155" y="4807025"/>
              <a:ext cx="402739"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7" name="TextBox 16"/>
            <p:cNvSpPr txBox="1"/>
            <p:nvPr/>
          </p:nvSpPr>
          <p:spPr>
            <a:xfrm>
              <a:off x="5049338" y="4793910"/>
              <a:ext cx="351378"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grpSp>
      <p:grpSp>
        <p:nvGrpSpPr>
          <p:cNvPr id="18" name="Group 17"/>
          <p:cNvGrpSpPr/>
          <p:nvPr/>
        </p:nvGrpSpPr>
        <p:grpSpPr>
          <a:xfrm>
            <a:off x="4389062" y="1989915"/>
            <a:ext cx="4378812" cy="2717730"/>
            <a:chOff x="2708694" y="2076180"/>
            <a:chExt cx="4378812" cy="2717730"/>
          </a:xfrm>
        </p:grpSpPr>
        <p:sp>
          <p:nvSpPr>
            <p:cNvPr id="19" name="Arrow: Down 2"/>
            <p:cNvSpPr/>
            <p:nvPr/>
          </p:nvSpPr>
          <p:spPr>
            <a:xfrm>
              <a:off x="6904224" y="3157136"/>
              <a:ext cx="183282" cy="398864"/>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0" name="Arrow: Down 2"/>
            <p:cNvSpPr/>
            <p:nvPr/>
          </p:nvSpPr>
          <p:spPr>
            <a:xfrm>
              <a:off x="2708694" y="2076180"/>
              <a:ext cx="1069676" cy="385338"/>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1" name="Arrow: Down 2"/>
            <p:cNvSpPr/>
            <p:nvPr/>
          </p:nvSpPr>
          <p:spPr>
            <a:xfrm>
              <a:off x="2926584" y="4421687"/>
              <a:ext cx="313110" cy="372223"/>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grpSp>
    </p:spTree>
    <p:extLst>
      <p:ext uri="{BB962C8B-B14F-4D97-AF65-F5344CB8AC3E}">
        <p14:creationId xmlns:p14="http://schemas.microsoft.com/office/powerpoint/2010/main" val="240279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80368" y="1"/>
            <a:ext cx="1743160" cy="6969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2800" dirty="0"/>
              <a:t>17 of 18 Lightning Attributes</a:t>
            </a:r>
            <a:r>
              <a:rPr lang="en-US" dirty="0"/>
              <a:t> - Tide Gradient</a:t>
            </a:r>
          </a:p>
        </p:txBody>
      </p:sp>
      <p:sp>
        <p:nvSpPr>
          <p:cNvPr id="4" name="Date Placeholder 3"/>
          <p:cNvSpPr>
            <a:spLocks noGrp="1"/>
          </p:cNvSpPr>
          <p:nvPr>
            <p:ph type="dt" idx="10"/>
          </p:nvPr>
        </p:nvSpPr>
        <p:spPr>
          <a:xfrm>
            <a:off x="1871773" y="7074131"/>
            <a:ext cx="1294544" cy="300719"/>
          </a:xfrm>
        </p:spPr>
        <p:txBody>
          <a:bodyPr/>
          <a:lstStyle/>
          <a:p>
            <a:r>
              <a:rPr lang="en-US" spc="-1" dirty="0"/>
              <a:t>12 October 2019</a:t>
            </a:r>
            <a:endParaRPr lang="en-US" dirty="0"/>
          </a:p>
        </p:txBody>
      </p:sp>
      <p:sp>
        <p:nvSpPr>
          <p:cNvPr id="5" name="Footer Placeholder 4"/>
          <p:cNvSpPr>
            <a:spLocks noGrp="1"/>
          </p:cNvSpPr>
          <p:nvPr>
            <p:ph type="ftr" idx="11"/>
          </p:nvPr>
        </p:nvSpPr>
        <p:spPr>
          <a:xfrm>
            <a:off x="5092465" y="7114210"/>
            <a:ext cx="4338417" cy="358297"/>
          </a:xfrm>
        </p:spPr>
        <p:txBody>
          <a:bodyPr/>
          <a:lstStyle/>
          <a:p>
            <a:pPr algn="ctr"/>
            <a:r>
              <a:rPr lang="en-US" spc="-1" dirty="0"/>
              <a:t>Copyright © 2019</a:t>
            </a:r>
          </a:p>
          <a:p>
            <a:pPr algn="ctr"/>
            <a:r>
              <a:rPr lang="en-US" spc="-1" dirty="0"/>
              <a:t>Dynamic Measurement LLC.</a:t>
            </a:r>
            <a:endParaRPr lang="en-US" dirty="0"/>
          </a:p>
        </p:txBody>
      </p:sp>
      <p:sp>
        <p:nvSpPr>
          <p:cNvPr id="6" name="Slide Number Placeholder 5"/>
          <p:cNvSpPr>
            <a:spLocks noGrp="1"/>
          </p:cNvSpPr>
          <p:nvPr>
            <p:ph type="sldNum" idx="4"/>
          </p:nvPr>
        </p:nvSpPr>
        <p:spPr>
          <a:xfrm>
            <a:off x="9713197" y="7114210"/>
            <a:ext cx="1805652" cy="194773"/>
          </a:xfrm>
        </p:spPr>
        <p:txBody>
          <a:bodyPr/>
          <a:lstStyle/>
          <a:p>
            <a:pPr algn="r"/>
            <a:r>
              <a:rPr lang="pt-BR" spc="-1" dirty="0"/>
              <a:t>SunCity RockOn Rock Club      </a:t>
            </a:r>
            <a:r>
              <a:rPr lang="en-US" spc="-1" dirty="0"/>
              <a:t>  </a:t>
            </a:r>
            <a:fld id="{E22B766B-36F5-4990-9CCF-12D98C66DF84}" type="slidenum">
              <a:rPr lang="en-US" spc="-1"/>
              <a:pPr algn="r"/>
              <a:t>39</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742" y="1653324"/>
            <a:ext cx="10079038" cy="4766323"/>
          </a:xfrm>
          <a:prstGeom prst="rect">
            <a:avLst/>
          </a:prstGeom>
        </p:spPr>
      </p:pic>
      <p:sp>
        <p:nvSpPr>
          <p:cNvPr id="7" name="TextBox 6"/>
          <p:cNvSpPr txBox="1"/>
          <p:nvPr/>
        </p:nvSpPr>
        <p:spPr>
          <a:xfrm>
            <a:off x="3369352" y="6563237"/>
            <a:ext cx="2649251"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(first derivative of Tide)</a:t>
            </a:r>
          </a:p>
        </p:txBody>
      </p:sp>
      <p:grpSp>
        <p:nvGrpSpPr>
          <p:cNvPr id="10" name="Group 9"/>
          <p:cNvGrpSpPr/>
          <p:nvPr/>
        </p:nvGrpSpPr>
        <p:grpSpPr>
          <a:xfrm>
            <a:off x="6767807" y="2965111"/>
            <a:ext cx="4411673" cy="2173147"/>
            <a:chOff x="5049338" y="3003210"/>
            <a:chExt cx="4411673" cy="2173147"/>
          </a:xfrm>
        </p:grpSpPr>
        <p:cxnSp>
          <p:nvCxnSpPr>
            <p:cNvPr id="11" name="Straight Connector 10"/>
            <p:cNvCxnSpPr/>
            <p:nvPr/>
          </p:nvCxnSpPr>
          <p:spPr>
            <a:xfrm>
              <a:off x="7824470" y="3316270"/>
              <a:ext cx="201930" cy="2397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21320" y="3538520"/>
              <a:ext cx="430530" cy="111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445500" y="3543300"/>
              <a:ext cx="781050" cy="3619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58272" y="3536845"/>
              <a:ext cx="402739"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5" name="TextBox 14"/>
            <p:cNvSpPr txBox="1"/>
            <p:nvPr/>
          </p:nvSpPr>
          <p:spPr>
            <a:xfrm>
              <a:off x="7693928" y="3003210"/>
              <a:ext cx="351378"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6" name="TextBox 15"/>
            <p:cNvSpPr txBox="1"/>
            <p:nvPr/>
          </p:nvSpPr>
          <p:spPr>
            <a:xfrm>
              <a:off x="8304155" y="4807025"/>
              <a:ext cx="402739"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7" name="TextBox 16"/>
            <p:cNvSpPr txBox="1"/>
            <p:nvPr/>
          </p:nvSpPr>
          <p:spPr>
            <a:xfrm>
              <a:off x="5049338" y="4793910"/>
              <a:ext cx="351378"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grpSp>
      <p:grpSp>
        <p:nvGrpSpPr>
          <p:cNvPr id="18" name="Group 17"/>
          <p:cNvGrpSpPr/>
          <p:nvPr/>
        </p:nvGrpSpPr>
        <p:grpSpPr>
          <a:xfrm>
            <a:off x="4389062" y="2076180"/>
            <a:ext cx="4378812" cy="2717730"/>
            <a:chOff x="2708694" y="2076180"/>
            <a:chExt cx="4378812" cy="2717730"/>
          </a:xfrm>
        </p:grpSpPr>
        <p:sp>
          <p:nvSpPr>
            <p:cNvPr id="19" name="Arrow: Down 2"/>
            <p:cNvSpPr/>
            <p:nvPr/>
          </p:nvSpPr>
          <p:spPr>
            <a:xfrm>
              <a:off x="6904224" y="3157136"/>
              <a:ext cx="183282" cy="398864"/>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0" name="Arrow: Down 2"/>
            <p:cNvSpPr/>
            <p:nvPr/>
          </p:nvSpPr>
          <p:spPr>
            <a:xfrm>
              <a:off x="2708694" y="2076180"/>
              <a:ext cx="1069676" cy="385338"/>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1" name="Arrow: Down 2"/>
            <p:cNvSpPr/>
            <p:nvPr/>
          </p:nvSpPr>
          <p:spPr>
            <a:xfrm>
              <a:off x="2926584" y="4421687"/>
              <a:ext cx="313110" cy="372223"/>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grpSp>
      <p:pic>
        <p:nvPicPr>
          <p:cNvPr id="23" name="Picture 22">
            <a:extLst>
              <a:ext uri="{FF2B5EF4-FFF2-40B4-BE49-F238E27FC236}">
                <a16:creationId xmlns:a16="http://schemas.microsoft.com/office/drawing/2014/main" id="{479C0299-2D66-4CE7-9BC9-F59601CD79A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87758" y="5775767"/>
            <a:ext cx="2531091" cy="1350417"/>
          </a:xfrm>
          <a:prstGeom prst="rect">
            <a:avLst/>
          </a:prstGeom>
          <a:noFill/>
          <a:ln>
            <a:noFill/>
          </a:ln>
        </p:spPr>
      </p:pic>
    </p:spTree>
    <p:extLst>
      <p:ext uri="{BB962C8B-B14F-4D97-AF65-F5344CB8AC3E}">
        <p14:creationId xmlns:p14="http://schemas.microsoft.com/office/powerpoint/2010/main" val="3976008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Lightning Density Maps show where to look for</a:t>
            </a:r>
            <a:br>
              <a:rPr lang="en-US" dirty="0"/>
            </a:br>
            <a:r>
              <a:rPr lang="en-US" dirty="0"/>
              <a:t>Lodestone</a:t>
            </a:r>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smtClean="0"/>
              <a:pPr algn="r"/>
              <a:t>4</a:t>
            </a:fld>
            <a:endParaRPr lang="en-US" sz="825" dirty="0"/>
          </a:p>
        </p:txBody>
      </p:sp>
      <p:pic>
        <p:nvPicPr>
          <p:cNvPr id="8" name="Picture 7"/>
          <p:cNvPicPr>
            <a:picLocks noChangeAspect="1"/>
          </p:cNvPicPr>
          <p:nvPr/>
        </p:nvPicPr>
        <p:blipFill>
          <a:blip r:embed="rId2"/>
          <a:stretch>
            <a:fillRect/>
          </a:stretch>
        </p:blipFill>
        <p:spPr>
          <a:xfrm>
            <a:off x="2398144" y="1790151"/>
            <a:ext cx="10698793" cy="4535493"/>
          </a:xfrm>
          <a:prstGeom prst="rect">
            <a:avLst/>
          </a:prstGeom>
        </p:spPr>
      </p:pic>
    </p:spTree>
    <p:extLst>
      <p:ext uri="{BB962C8B-B14F-4D97-AF65-F5344CB8AC3E}">
        <p14:creationId xmlns:p14="http://schemas.microsoft.com/office/powerpoint/2010/main" val="157938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80368" y="1"/>
            <a:ext cx="1743160" cy="6969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2800" dirty="0"/>
              <a:t>17 of 18 Lightning Attributes</a:t>
            </a:r>
            <a:r>
              <a:rPr lang="en-US" dirty="0"/>
              <a:t> - Tide Gradient</a:t>
            </a:r>
          </a:p>
        </p:txBody>
      </p:sp>
      <p:sp>
        <p:nvSpPr>
          <p:cNvPr id="4" name="Date Placeholder 3"/>
          <p:cNvSpPr>
            <a:spLocks noGrp="1"/>
          </p:cNvSpPr>
          <p:nvPr>
            <p:ph type="dt" idx="10"/>
          </p:nvPr>
        </p:nvSpPr>
        <p:spPr>
          <a:xfrm>
            <a:off x="1871773" y="7074131"/>
            <a:ext cx="1294544" cy="300719"/>
          </a:xfrm>
        </p:spPr>
        <p:txBody>
          <a:bodyPr/>
          <a:lstStyle/>
          <a:p>
            <a:r>
              <a:rPr lang="en-US" spc="-1" dirty="0"/>
              <a:t>12 October 2019</a:t>
            </a:r>
            <a:endParaRPr lang="en-US" dirty="0"/>
          </a:p>
        </p:txBody>
      </p:sp>
      <p:sp>
        <p:nvSpPr>
          <p:cNvPr id="5" name="Footer Placeholder 4"/>
          <p:cNvSpPr>
            <a:spLocks noGrp="1"/>
          </p:cNvSpPr>
          <p:nvPr>
            <p:ph type="ftr" idx="11"/>
          </p:nvPr>
        </p:nvSpPr>
        <p:spPr>
          <a:xfrm>
            <a:off x="5092465" y="7114210"/>
            <a:ext cx="4338417" cy="358297"/>
          </a:xfrm>
        </p:spPr>
        <p:txBody>
          <a:bodyPr/>
          <a:lstStyle/>
          <a:p>
            <a:pPr algn="ctr"/>
            <a:r>
              <a:rPr lang="en-US" spc="-1" dirty="0"/>
              <a:t>Copyright © 2019</a:t>
            </a:r>
          </a:p>
          <a:p>
            <a:pPr algn="ctr"/>
            <a:r>
              <a:rPr lang="en-US" spc="-1" dirty="0"/>
              <a:t>Dynamic Measurement LLC.</a:t>
            </a:r>
            <a:endParaRPr lang="en-US" dirty="0"/>
          </a:p>
        </p:txBody>
      </p:sp>
      <p:sp>
        <p:nvSpPr>
          <p:cNvPr id="6" name="Slide Number Placeholder 5"/>
          <p:cNvSpPr>
            <a:spLocks noGrp="1"/>
          </p:cNvSpPr>
          <p:nvPr>
            <p:ph type="sldNum" idx="4"/>
          </p:nvPr>
        </p:nvSpPr>
        <p:spPr>
          <a:xfrm>
            <a:off x="9713197" y="7114210"/>
            <a:ext cx="1805652" cy="194773"/>
          </a:xfrm>
        </p:spPr>
        <p:txBody>
          <a:bodyPr/>
          <a:lstStyle/>
          <a:p>
            <a:pPr algn="r"/>
            <a:r>
              <a:rPr lang="pt-BR" spc="-1" dirty="0"/>
              <a:t>SunCity RockOn Rock Club      </a:t>
            </a:r>
            <a:r>
              <a:rPr lang="en-US" spc="-1" dirty="0"/>
              <a:t>  </a:t>
            </a:r>
            <a:fld id="{E22B766B-36F5-4990-9CCF-12D98C66DF84}" type="slidenum">
              <a:rPr lang="en-US" spc="-1"/>
              <a:pPr algn="r"/>
              <a:t>40</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368" y="1646054"/>
            <a:ext cx="10079038" cy="4766323"/>
          </a:xfrm>
          <a:prstGeom prst="rect">
            <a:avLst/>
          </a:prstGeom>
        </p:spPr>
      </p:pic>
      <p:sp>
        <p:nvSpPr>
          <p:cNvPr id="7" name="TextBox 6"/>
          <p:cNvSpPr txBox="1"/>
          <p:nvPr/>
        </p:nvSpPr>
        <p:spPr>
          <a:xfrm>
            <a:off x="3369352" y="6563237"/>
            <a:ext cx="2649251"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(first derivative of Tide)</a:t>
            </a:r>
          </a:p>
        </p:txBody>
      </p:sp>
      <p:grpSp>
        <p:nvGrpSpPr>
          <p:cNvPr id="10" name="Group 9"/>
          <p:cNvGrpSpPr/>
          <p:nvPr/>
        </p:nvGrpSpPr>
        <p:grpSpPr>
          <a:xfrm>
            <a:off x="6767807" y="2965111"/>
            <a:ext cx="4411673" cy="2173147"/>
            <a:chOff x="5049338" y="3003210"/>
            <a:chExt cx="4411673" cy="2173147"/>
          </a:xfrm>
        </p:grpSpPr>
        <p:cxnSp>
          <p:nvCxnSpPr>
            <p:cNvPr id="11" name="Straight Connector 10"/>
            <p:cNvCxnSpPr/>
            <p:nvPr/>
          </p:nvCxnSpPr>
          <p:spPr>
            <a:xfrm>
              <a:off x="7824470" y="3316270"/>
              <a:ext cx="201930" cy="2397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21320" y="3538520"/>
              <a:ext cx="430530" cy="111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445500" y="3543300"/>
              <a:ext cx="781050" cy="3619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58272" y="3536845"/>
              <a:ext cx="402739"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5" name="TextBox 14"/>
            <p:cNvSpPr txBox="1"/>
            <p:nvPr/>
          </p:nvSpPr>
          <p:spPr>
            <a:xfrm>
              <a:off x="7693928" y="3003210"/>
              <a:ext cx="351378"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6" name="TextBox 15"/>
            <p:cNvSpPr txBox="1"/>
            <p:nvPr/>
          </p:nvSpPr>
          <p:spPr>
            <a:xfrm>
              <a:off x="8304155" y="4807025"/>
              <a:ext cx="402739"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7" name="TextBox 16"/>
            <p:cNvSpPr txBox="1"/>
            <p:nvPr/>
          </p:nvSpPr>
          <p:spPr>
            <a:xfrm>
              <a:off x="5049338" y="4793910"/>
              <a:ext cx="351378"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grpSp>
      <p:grpSp>
        <p:nvGrpSpPr>
          <p:cNvPr id="18" name="Group 17"/>
          <p:cNvGrpSpPr/>
          <p:nvPr/>
        </p:nvGrpSpPr>
        <p:grpSpPr>
          <a:xfrm>
            <a:off x="4389062" y="2076180"/>
            <a:ext cx="4378812" cy="2717730"/>
            <a:chOff x="2708694" y="2076180"/>
            <a:chExt cx="4378812" cy="2717730"/>
          </a:xfrm>
        </p:grpSpPr>
        <p:sp>
          <p:nvSpPr>
            <p:cNvPr id="19" name="Arrow: Down 2"/>
            <p:cNvSpPr/>
            <p:nvPr/>
          </p:nvSpPr>
          <p:spPr>
            <a:xfrm>
              <a:off x="6904224" y="3157136"/>
              <a:ext cx="183282" cy="398864"/>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0" name="Arrow: Down 2"/>
            <p:cNvSpPr/>
            <p:nvPr/>
          </p:nvSpPr>
          <p:spPr>
            <a:xfrm>
              <a:off x="2708694" y="2076180"/>
              <a:ext cx="1069676" cy="385338"/>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1" name="Arrow: Down 2"/>
            <p:cNvSpPr/>
            <p:nvPr/>
          </p:nvSpPr>
          <p:spPr>
            <a:xfrm>
              <a:off x="2926584" y="4421687"/>
              <a:ext cx="313110" cy="372223"/>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grpSp>
      <p:pic>
        <p:nvPicPr>
          <p:cNvPr id="22" name="Picture 21"/>
          <p:cNvPicPr>
            <a:picLocks noChangeAspect="1"/>
          </p:cNvPicPr>
          <p:nvPr/>
        </p:nvPicPr>
        <p:blipFill>
          <a:blip r:embed="rId4">
            <a:clrChange>
              <a:clrFrom>
                <a:srgbClr val="FFFFFF"/>
              </a:clrFrom>
              <a:clrTo>
                <a:srgbClr val="FFFFFF">
                  <a:alpha val="0"/>
                </a:srgbClr>
              </a:clrTo>
            </a:clrChange>
          </a:blip>
          <a:stretch>
            <a:fillRect/>
          </a:stretch>
        </p:blipFill>
        <p:spPr>
          <a:xfrm>
            <a:off x="0" y="4654979"/>
            <a:ext cx="13315165" cy="2312846"/>
          </a:xfrm>
          <a:prstGeom prst="rect">
            <a:avLst/>
          </a:prstGeom>
        </p:spPr>
      </p:pic>
    </p:spTree>
    <p:extLst>
      <p:ext uri="{BB962C8B-B14F-4D97-AF65-F5344CB8AC3E}">
        <p14:creationId xmlns:p14="http://schemas.microsoft.com/office/powerpoint/2010/main" val="1278974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80368" y="1"/>
            <a:ext cx="1743160" cy="6969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923015" y="300960"/>
            <a:ext cx="8331127" cy="1262160"/>
          </a:xfrm>
        </p:spPr>
        <p:txBody>
          <a:bodyPr/>
          <a:lstStyle/>
          <a:p>
            <a:r>
              <a:rPr lang="en-US" sz="2800" dirty="0"/>
              <a:t>18 of 18 Lightning Attributes </a:t>
            </a:r>
            <a:r>
              <a:rPr lang="en-US" dirty="0"/>
              <a:t>-  Total-Wavelet Time</a:t>
            </a:r>
          </a:p>
        </p:txBody>
      </p:sp>
      <p:sp>
        <p:nvSpPr>
          <p:cNvPr id="4" name="Date Placeholder 3"/>
          <p:cNvSpPr>
            <a:spLocks noGrp="1"/>
          </p:cNvSpPr>
          <p:nvPr>
            <p:ph type="dt" idx="10"/>
          </p:nvPr>
        </p:nvSpPr>
        <p:spPr>
          <a:xfrm>
            <a:off x="1980337" y="7105947"/>
            <a:ext cx="1498499" cy="210572"/>
          </a:xfrm>
        </p:spPr>
        <p:txBody>
          <a:bodyPr/>
          <a:lstStyle/>
          <a:p>
            <a:r>
              <a:rPr lang="en-US" spc="-1" dirty="0"/>
              <a:t>12 October 2019</a:t>
            </a:r>
            <a:endParaRPr lang="en-US" dirty="0"/>
          </a:p>
        </p:txBody>
      </p:sp>
      <p:sp>
        <p:nvSpPr>
          <p:cNvPr id="5" name="Footer Placeholder 4"/>
          <p:cNvSpPr>
            <a:spLocks noGrp="1"/>
          </p:cNvSpPr>
          <p:nvPr>
            <p:ph type="ftr" idx="11"/>
          </p:nvPr>
        </p:nvSpPr>
        <p:spPr>
          <a:xfrm>
            <a:off x="5092462" y="7164278"/>
            <a:ext cx="4412392" cy="471211"/>
          </a:xfrm>
        </p:spPr>
        <p:txBody>
          <a:bodyPr/>
          <a:lstStyle/>
          <a:p>
            <a:pPr algn="ctr"/>
            <a:r>
              <a:rPr lang="en-US" spc="-1" dirty="0"/>
              <a:t>Copyright © 2019</a:t>
            </a:r>
          </a:p>
          <a:p>
            <a:pPr algn="ctr"/>
            <a:r>
              <a:rPr lang="en-US" spc="-1" dirty="0"/>
              <a:t>Dynamic Measurement LLC.</a:t>
            </a:r>
            <a:endParaRPr lang="en-US" dirty="0"/>
          </a:p>
        </p:txBody>
      </p:sp>
      <p:sp>
        <p:nvSpPr>
          <p:cNvPr id="6" name="Slide Number Placeholder 5"/>
          <p:cNvSpPr>
            <a:spLocks noGrp="1"/>
          </p:cNvSpPr>
          <p:nvPr>
            <p:ph type="sldNum" idx="4"/>
          </p:nvPr>
        </p:nvSpPr>
        <p:spPr>
          <a:xfrm>
            <a:off x="9782644" y="7164279"/>
            <a:ext cx="1805652" cy="194773"/>
          </a:xfrm>
        </p:spPr>
        <p:txBody>
          <a:bodyPr/>
          <a:lstStyle/>
          <a:p>
            <a:pPr algn="r"/>
            <a:r>
              <a:rPr lang="pt-BR" spc="-1" dirty="0"/>
              <a:t>SunCity RockOn Rock Club      </a:t>
            </a:r>
            <a:r>
              <a:rPr lang="en-US" spc="-1" dirty="0"/>
              <a:t>  </a:t>
            </a:r>
            <a:fld id="{E22B766B-36F5-4990-9CCF-12D98C66DF84}" type="slidenum">
              <a:rPr lang="en-US" spc="-1"/>
              <a:pPr algn="r"/>
              <a:t>41</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371" y="1638435"/>
            <a:ext cx="10079037" cy="4750793"/>
          </a:xfrm>
          <a:prstGeom prst="rect">
            <a:avLst/>
          </a:prstGeom>
        </p:spPr>
      </p:pic>
      <p:sp>
        <p:nvSpPr>
          <p:cNvPr id="7" name="TextBox 6"/>
          <p:cNvSpPr txBox="1"/>
          <p:nvPr/>
        </p:nvSpPr>
        <p:spPr>
          <a:xfrm>
            <a:off x="3478835" y="6464541"/>
            <a:ext cx="1762021"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(microseconds)</a:t>
            </a:r>
          </a:p>
        </p:txBody>
      </p:sp>
      <p:grpSp>
        <p:nvGrpSpPr>
          <p:cNvPr id="10" name="Group 9"/>
          <p:cNvGrpSpPr/>
          <p:nvPr/>
        </p:nvGrpSpPr>
        <p:grpSpPr>
          <a:xfrm>
            <a:off x="6767807" y="2939711"/>
            <a:ext cx="4411673" cy="2173147"/>
            <a:chOff x="5049338" y="3003210"/>
            <a:chExt cx="4411673" cy="2173147"/>
          </a:xfrm>
        </p:grpSpPr>
        <p:cxnSp>
          <p:nvCxnSpPr>
            <p:cNvPr id="11" name="Straight Connector 10"/>
            <p:cNvCxnSpPr/>
            <p:nvPr/>
          </p:nvCxnSpPr>
          <p:spPr>
            <a:xfrm>
              <a:off x="7824470" y="3316270"/>
              <a:ext cx="201930" cy="2397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21320" y="3538520"/>
              <a:ext cx="430530" cy="111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445500" y="3543300"/>
              <a:ext cx="781050" cy="3619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058272" y="3536845"/>
              <a:ext cx="402739"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5" name="TextBox 14"/>
            <p:cNvSpPr txBox="1"/>
            <p:nvPr/>
          </p:nvSpPr>
          <p:spPr>
            <a:xfrm>
              <a:off x="7693928" y="3003210"/>
              <a:ext cx="351378"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6" name="TextBox 15"/>
            <p:cNvSpPr txBox="1"/>
            <p:nvPr/>
          </p:nvSpPr>
          <p:spPr>
            <a:xfrm>
              <a:off x="8304155" y="4807025"/>
              <a:ext cx="402739"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7" name="TextBox 16"/>
            <p:cNvSpPr txBox="1"/>
            <p:nvPr/>
          </p:nvSpPr>
          <p:spPr>
            <a:xfrm>
              <a:off x="5049338" y="4793910"/>
              <a:ext cx="351378" cy="369332"/>
            </a:xfrm>
            <a:prstGeom prst="rect">
              <a:avLst/>
            </a:prstGeom>
            <a:noFill/>
          </p:spPr>
          <p:txBody>
            <a:bodyPr wrap="none" rtlCol="0">
              <a:spAutoFit/>
            </a:bodyPr>
            <a:lstStyle/>
            <a:p>
              <a:r>
                <a:rPr lang="en-US"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grpSp>
      <p:grpSp>
        <p:nvGrpSpPr>
          <p:cNvPr id="18" name="Group 17"/>
          <p:cNvGrpSpPr/>
          <p:nvPr/>
        </p:nvGrpSpPr>
        <p:grpSpPr>
          <a:xfrm>
            <a:off x="4389062" y="2076180"/>
            <a:ext cx="4378812" cy="2717730"/>
            <a:chOff x="2708694" y="2076180"/>
            <a:chExt cx="4378812" cy="2717730"/>
          </a:xfrm>
        </p:grpSpPr>
        <p:sp>
          <p:nvSpPr>
            <p:cNvPr id="19" name="Arrow: Down 2"/>
            <p:cNvSpPr/>
            <p:nvPr/>
          </p:nvSpPr>
          <p:spPr>
            <a:xfrm>
              <a:off x="6904224" y="3157136"/>
              <a:ext cx="183282" cy="398864"/>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0" name="Arrow: Down 2"/>
            <p:cNvSpPr/>
            <p:nvPr/>
          </p:nvSpPr>
          <p:spPr>
            <a:xfrm>
              <a:off x="2708694" y="2076180"/>
              <a:ext cx="1069676" cy="385338"/>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21" name="Arrow: Down 2"/>
            <p:cNvSpPr/>
            <p:nvPr/>
          </p:nvSpPr>
          <p:spPr>
            <a:xfrm>
              <a:off x="2926584" y="4421687"/>
              <a:ext cx="313110" cy="372223"/>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endParaRPr>
            </a:p>
          </p:txBody>
        </p:sp>
      </p:grpSp>
    </p:spTree>
    <p:extLst>
      <p:ext uri="{BB962C8B-B14F-4D97-AF65-F5344CB8AC3E}">
        <p14:creationId xmlns:p14="http://schemas.microsoft.com/office/powerpoint/2010/main" val="3949486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CAA3A-49AD-440B-916F-57B6E0FC73E1}"/>
              </a:ext>
            </a:extLst>
          </p:cNvPr>
          <p:cNvSpPr>
            <a:spLocks noGrp="1"/>
          </p:cNvSpPr>
          <p:nvPr>
            <p:ph type="title"/>
          </p:nvPr>
        </p:nvSpPr>
        <p:spPr>
          <a:xfrm>
            <a:off x="2336800" y="402483"/>
            <a:ext cx="10178838" cy="797966"/>
          </a:xfrm>
        </p:spPr>
        <p:txBody>
          <a:bodyPr/>
          <a:lstStyle/>
          <a:p>
            <a:r>
              <a:rPr lang="en-US" sz="3200" b="1" dirty="0"/>
              <a:t>Dynamic Identifies Lightning Risk Points</a:t>
            </a:r>
          </a:p>
        </p:txBody>
      </p:sp>
      <p:sp>
        <p:nvSpPr>
          <p:cNvPr id="4" name="Date Placeholder 3">
            <a:extLst>
              <a:ext uri="{FF2B5EF4-FFF2-40B4-BE49-F238E27FC236}">
                <a16:creationId xmlns:a16="http://schemas.microsoft.com/office/drawing/2014/main" id="{2FAAEA7F-6955-4496-8325-502943C4B7A9}"/>
              </a:ext>
            </a:extLst>
          </p:cNvPr>
          <p:cNvSpPr>
            <a:spLocks noGrp="1"/>
          </p:cNvSpPr>
          <p:nvPr>
            <p:ph type="dt" sz="half" idx="2"/>
          </p:nvPr>
        </p:nvSpPr>
        <p:spPr/>
        <p:txBody>
          <a:bodyPr/>
          <a:lstStyle/>
          <a:p>
            <a:r>
              <a:rPr lang="en-US" spc="-1" dirty="0"/>
              <a:t>21 Aug 2019  </a:t>
            </a:r>
            <a:endParaRPr lang="en-US" sz="992" dirty="0"/>
          </a:p>
        </p:txBody>
      </p:sp>
      <p:sp>
        <p:nvSpPr>
          <p:cNvPr id="10" name="TextBox 9">
            <a:extLst>
              <a:ext uri="{FF2B5EF4-FFF2-40B4-BE49-F238E27FC236}">
                <a16:creationId xmlns:a16="http://schemas.microsoft.com/office/drawing/2014/main" id="{4FF456E2-16C1-4E36-951D-05EC4279BBF4}"/>
              </a:ext>
            </a:extLst>
          </p:cNvPr>
          <p:cNvSpPr txBox="1"/>
          <p:nvPr/>
        </p:nvSpPr>
        <p:spPr>
          <a:xfrm>
            <a:off x="2336800" y="927476"/>
            <a:ext cx="90805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Geologic Impact on Strike Locations</a:t>
            </a:r>
          </a:p>
        </p:txBody>
      </p:sp>
      <p:pic>
        <p:nvPicPr>
          <p:cNvPr id="11" name="Picture 10">
            <a:extLst>
              <a:ext uri="{FF2B5EF4-FFF2-40B4-BE49-F238E27FC236}">
                <a16:creationId xmlns:a16="http://schemas.microsoft.com/office/drawing/2014/main" id="{97856671-AD18-4D25-AC29-47F83767E1AE}"/>
              </a:ext>
            </a:extLst>
          </p:cNvPr>
          <p:cNvPicPr>
            <a:picLocks noChangeAspect="1"/>
          </p:cNvPicPr>
          <p:nvPr/>
        </p:nvPicPr>
        <p:blipFill>
          <a:blip r:embed="rId3"/>
          <a:stretch>
            <a:fillRect/>
          </a:stretch>
        </p:blipFill>
        <p:spPr>
          <a:xfrm>
            <a:off x="4120621" y="1346942"/>
            <a:ext cx="8991600" cy="5810250"/>
          </a:xfrm>
          <a:prstGeom prst="rect">
            <a:avLst/>
          </a:prstGeom>
        </p:spPr>
      </p:pic>
      <p:sp>
        <p:nvSpPr>
          <p:cNvPr id="12" name="TextBox 11">
            <a:extLst>
              <a:ext uri="{FF2B5EF4-FFF2-40B4-BE49-F238E27FC236}">
                <a16:creationId xmlns:a16="http://schemas.microsoft.com/office/drawing/2014/main" id="{A8CC0954-E1B7-4A7B-B50A-58D35D347085}"/>
              </a:ext>
            </a:extLst>
          </p:cNvPr>
          <p:cNvSpPr txBox="1"/>
          <p:nvPr/>
        </p:nvSpPr>
        <p:spPr>
          <a:xfrm>
            <a:off x="2250456" y="1667057"/>
            <a:ext cx="1982877" cy="4154984"/>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Cross-Plotting </a:t>
            </a:r>
            <a:r>
              <a:rPr lang="en-US" sz="2400" b="1" dirty="0">
                <a:latin typeface="Times New Roman" panose="02020603050405020304" pitchFamily="18" charset="0"/>
                <a:cs typeface="Times New Roman" panose="02020603050405020304" pitchFamily="18" charset="0"/>
              </a:rPr>
              <a:t>randomized</a:t>
            </a:r>
            <a:r>
              <a:rPr lang="en-US" sz="2400" dirty="0">
                <a:latin typeface="Times New Roman" panose="02020603050405020304" pitchFamily="18" charset="0"/>
                <a:cs typeface="Times New Roman" panose="02020603050405020304" pitchFamily="18" charset="0"/>
              </a:rPr>
              <a:t> lightning strikes vs. </a:t>
            </a:r>
            <a:r>
              <a:rPr lang="en-US" sz="2400" b="1" dirty="0">
                <a:latin typeface="Times New Roman" panose="02020603050405020304" pitchFamily="18" charset="0"/>
                <a:cs typeface="Times New Roman" panose="02020603050405020304" pitchFamily="18" charset="0"/>
              </a:rPr>
              <a:t>recorded</a:t>
            </a:r>
            <a:r>
              <a:rPr lang="en-US" sz="2400" dirty="0">
                <a:latin typeface="Times New Roman" panose="02020603050405020304" pitchFamily="18" charset="0"/>
                <a:cs typeface="Times New Roman" panose="02020603050405020304" pitchFamily="18" charset="0"/>
              </a:rPr>
              <a:t> locations shows </a:t>
            </a:r>
            <a:r>
              <a:rPr lang="en-US" sz="2400" b="1" dirty="0">
                <a:latin typeface="Times New Roman" panose="02020603050405020304" pitchFamily="18" charset="0"/>
                <a:cs typeface="Times New Roman" panose="02020603050405020304" pitchFamily="18" charset="0"/>
              </a:rPr>
              <a:t>there is a geologic effect to strike locations</a:t>
            </a:r>
            <a:r>
              <a:rPr lang="en-US" sz="2400" dirty="0">
                <a:latin typeface="Times New Roman" panose="02020603050405020304" pitchFamily="18" charset="0"/>
                <a:cs typeface="Times New Roman" panose="02020603050405020304" pitchFamily="18" charset="0"/>
              </a:rPr>
              <a:t>.</a:t>
            </a:r>
          </a:p>
        </p:txBody>
      </p:sp>
      <p:sp>
        <p:nvSpPr>
          <p:cNvPr id="13" name="Footer Placeholder 4">
            <a:extLst>
              <a:ext uri="{FF2B5EF4-FFF2-40B4-BE49-F238E27FC236}">
                <a16:creationId xmlns:a16="http://schemas.microsoft.com/office/drawing/2014/main" id="{1AF787B3-D115-41F6-8B69-17A02DE46724}"/>
              </a:ext>
            </a:extLst>
          </p:cNvPr>
          <p:cNvSpPr txBox="1">
            <a:spLocks/>
          </p:cNvSpPr>
          <p:nvPr/>
        </p:nvSpPr>
        <p:spPr>
          <a:xfrm>
            <a:off x="4055769" y="7128872"/>
            <a:ext cx="5657427" cy="790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spc="-1" dirty="0">
                <a:latin typeface="Times New Roman" panose="02020603050405020304" pitchFamily="18" charset="0"/>
                <a:cs typeface="Times New Roman" panose="02020603050405020304" pitchFamily="18" charset="0"/>
              </a:rPr>
              <a:t>Copyright © 2019</a:t>
            </a:r>
          </a:p>
          <a:p>
            <a:pPr algn="ctr"/>
            <a:r>
              <a:rPr lang="en-US" sz="900" b="1" spc="-1" dirty="0">
                <a:latin typeface="Times New Roman" panose="02020603050405020304" pitchFamily="18" charset="0"/>
                <a:cs typeface="Times New Roman" panose="02020603050405020304" pitchFamily="18" charset="0"/>
              </a:rPr>
              <a:t>Dynamic Measurement LLC.</a:t>
            </a:r>
            <a:endParaRPr lang="en-US" sz="900" b="1" dirty="0">
              <a:latin typeface="Times New Roman" panose="02020603050405020304" pitchFamily="18" charset="0"/>
              <a:cs typeface="Times New Roman" panose="02020603050405020304" pitchFamily="18" charset="0"/>
            </a:endParaRPr>
          </a:p>
        </p:txBody>
      </p:sp>
      <p:sp>
        <p:nvSpPr>
          <p:cNvPr id="14" name="Slide Number Placeholder 5">
            <a:extLst>
              <a:ext uri="{FF2B5EF4-FFF2-40B4-BE49-F238E27FC236}">
                <a16:creationId xmlns:a16="http://schemas.microsoft.com/office/drawing/2014/main" id="{29CA00C8-748C-4610-9C12-8F2F23C46C1D}"/>
              </a:ext>
            </a:extLst>
          </p:cNvPr>
          <p:cNvSpPr>
            <a:spLocks noGrp="1"/>
          </p:cNvSpPr>
          <p:nvPr>
            <p:ph type="sldNum" idx="4"/>
          </p:nvPr>
        </p:nvSpPr>
        <p:spPr>
          <a:xfrm>
            <a:off x="10319704" y="7143832"/>
            <a:ext cx="2354625" cy="294972"/>
          </a:xfrm>
        </p:spPr>
        <p:txBody>
          <a:bodyPr/>
          <a:lstStyle/>
          <a:p>
            <a:pPr algn="r"/>
            <a:r>
              <a:rPr lang="pt-BR" sz="900" spc="-1" dirty="0">
                <a:solidFill>
                  <a:schemeClr val="tx1"/>
                </a:solidFill>
              </a:rPr>
              <a:t>SunCity RockOn Rock Club      </a:t>
            </a:r>
            <a:r>
              <a:rPr lang="en-US" sz="900" spc="-1" dirty="0">
                <a:solidFill>
                  <a:schemeClr val="tx1"/>
                </a:solidFill>
              </a:rPr>
              <a:t>  </a:t>
            </a:r>
            <a:fld id="{E22B766B-36F5-4990-9CCF-12D98C66DF84}" type="slidenum">
              <a:rPr lang="en-US" sz="900" spc="-1" smtClean="0">
                <a:solidFill>
                  <a:schemeClr val="tx1"/>
                </a:solidFill>
              </a:rPr>
              <a:pPr algn="r"/>
              <a:t>42</a:t>
            </a:fld>
            <a:endParaRPr lang="en-US" sz="900" dirty="0">
              <a:solidFill>
                <a:schemeClr val="tx1"/>
              </a:solidFill>
            </a:endParaRPr>
          </a:p>
        </p:txBody>
      </p:sp>
    </p:spTree>
    <p:extLst>
      <p:ext uri="{BB962C8B-B14F-4D97-AF65-F5344CB8AC3E}">
        <p14:creationId xmlns:p14="http://schemas.microsoft.com/office/powerpoint/2010/main" val="30359003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8835" y="300960"/>
            <a:ext cx="7775306" cy="1262160"/>
          </a:xfrm>
        </p:spPr>
        <p:txBody>
          <a:bodyPr/>
          <a:lstStyle/>
          <a:p>
            <a:r>
              <a:rPr lang="en-US" dirty="0"/>
              <a:t>Another Texas Example</a:t>
            </a:r>
            <a:br>
              <a:rPr lang="en-US" dirty="0"/>
            </a:br>
            <a:endParaRPr lang="en-US" dirty="0"/>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a:pPr algn="r"/>
              <a:t>43</a:t>
            </a:fld>
            <a:endParaRPr lang="en-US" sz="825" dirty="0"/>
          </a:p>
        </p:txBody>
      </p:sp>
      <p:sp>
        <p:nvSpPr>
          <p:cNvPr id="7" name="TextBox 6"/>
          <p:cNvSpPr txBox="1"/>
          <p:nvPr/>
        </p:nvSpPr>
        <p:spPr>
          <a:xfrm>
            <a:off x="2948376" y="5736543"/>
            <a:ext cx="908050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2-D Resistivity Survey ties Lightning-Derived Resistivity Cross-Section</a:t>
            </a:r>
          </a:p>
        </p:txBody>
      </p:sp>
      <p:pic>
        <p:nvPicPr>
          <p:cNvPr id="8" name="Picture 7"/>
          <p:cNvPicPr>
            <a:picLocks noChangeAspect="1"/>
          </p:cNvPicPr>
          <p:nvPr/>
        </p:nvPicPr>
        <p:blipFill>
          <a:blip r:embed="rId3"/>
          <a:stretch>
            <a:fillRect/>
          </a:stretch>
        </p:blipFill>
        <p:spPr>
          <a:xfrm>
            <a:off x="2703783" y="1325126"/>
            <a:ext cx="10062254" cy="4251316"/>
          </a:xfrm>
          <a:prstGeom prst="rect">
            <a:avLst/>
          </a:prstGeom>
        </p:spPr>
      </p:pic>
    </p:spTree>
    <p:extLst>
      <p:ext uri="{BB962C8B-B14F-4D97-AF65-F5344CB8AC3E}">
        <p14:creationId xmlns:p14="http://schemas.microsoft.com/office/powerpoint/2010/main" val="672288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8835" y="300960"/>
            <a:ext cx="7775306" cy="1262160"/>
          </a:xfrm>
        </p:spPr>
        <p:txBody>
          <a:bodyPr/>
          <a:lstStyle/>
          <a:p>
            <a:r>
              <a:rPr lang="en-US" dirty="0"/>
              <a:t>5. Louisiana Example</a:t>
            </a:r>
            <a:br>
              <a:rPr lang="en-US" dirty="0"/>
            </a:br>
            <a:endParaRPr lang="en-US" dirty="0"/>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a:pPr algn="r"/>
              <a:t>44</a:t>
            </a:fld>
            <a:endParaRPr lang="en-US" sz="825" dirty="0"/>
          </a:p>
        </p:txBody>
      </p:sp>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2311228" y="1264360"/>
            <a:ext cx="11145818" cy="4512330"/>
          </a:xfrm>
          <a:prstGeom prst="rect">
            <a:avLst/>
          </a:prstGeom>
        </p:spPr>
      </p:pic>
      <p:sp>
        <p:nvSpPr>
          <p:cNvPr id="12" name="TextBox 13"/>
          <p:cNvSpPr txBox="1"/>
          <p:nvPr/>
        </p:nvSpPr>
        <p:spPr>
          <a:xfrm>
            <a:off x="4333625" y="5776690"/>
            <a:ext cx="7708900" cy="523220"/>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Times New Roman" panose="02020603050405020304" pitchFamily="18" charset="0"/>
                <a:cs typeface="Times New Roman" panose="02020603050405020304" pitchFamily="18" charset="0"/>
              </a:rPr>
              <a:t>Density Map             &amp;      Rate-of-Rise-Time Map</a:t>
            </a:r>
          </a:p>
        </p:txBody>
      </p:sp>
    </p:spTree>
    <p:extLst>
      <p:ext uri="{BB962C8B-B14F-4D97-AF65-F5344CB8AC3E}">
        <p14:creationId xmlns:p14="http://schemas.microsoft.com/office/powerpoint/2010/main" val="380681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5518" y="300960"/>
            <a:ext cx="8598625" cy="1262160"/>
          </a:xfrm>
        </p:spPr>
        <p:txBody>
          <a:bodyPr/>
          <a:lstStyle/>
          <a:p>
            <a:r>
              <a:rPr lang="en-US" dirty="0"/>
              <a:t>5. Michigan Example </a:t>
            </a:r>
            <a:br>
              <a:rPr lang="en-US" dirty="0"/>
            </a:br>
            <a:r>
              <a:rPr lang="en-US" dirty="0"/>
              <a:t>High Resistivity to SW on B-2 Horizontal-Slice </a:t>
            </a:r>
            <a:r>
              <a:rPr lang="en-US" sz="2400" b="0" dirty="0"/>
              <a:t>with Oil &amp; Gas Wells in Analysis Area posted (note lineaments)</a:t>
            </a:r>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a:pPr algn="r"/>
              <a:t>45</a:t>
            </a:fld>
            <a:endParaRPr lang="en-US" sz="825" dirty="0"/>
          </a:p>
        </p:txBody>
      </p:sp>
      <p:grpSp>
        <p:nvGrpSpPr>
          <p:cNvPr id="7" name="Group 6"/>
          <p:cNvGrpSpPr/>
          <p:nvPr/>
        </p:nvGrpSpPr>
        <p:grpSpPr>
          <a:xfrm>
            <a:off x="2937495" y="1638840"/>
            <a:ext cx="9337004" cy="5198466"/>
            <a:chOff x="2323539" y="1329334"/>
            <a:chExt cx="10853637" cy="5524232"/>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8807" y="1387665"/>
              <a:ext cx="7838369" cy="5465901"/>
            </a:xfrm>
            <a:prstGeom prst="rect">
              <a:avLst/>
            </a:prstGeom>
          </p:spPr>
        </p:pic>
        <p:pic>
          <p:nvPicPr>
            <p:cNvPr id="9" name="Picture 8"/>
            <p:cNvPicPr>
              <a:picLocks noChangeAspect="1"/>
            </p:cNvPicPr>
            <p:nvPr/>
          </p:nvPicPr>
          <p:blipFill>
            <a:blip r:embed="rId4"/>
            <a:stretch>
              <a:fillRect/>
            </a:stretch>
          </p:blipFill>
          <p:spPr>
            <a:xfrm>
              <a:off x="2323539" y="1329334"/>
              <a:ext cx="2604667" cy="4193191"/>
            </a:xfrm>
            <a:prstGeom prst="rect">
              <a:avLst/>
            </a:prstGeom>
          </p:spPr>
        </p:pic>
        <p:cxnSp>
          <p:nvCxnSpPr>
            <p:cNvPr id="10" name="Straight Connector 9"/>
            <p:cNvCxnSpPr/>
            <p:nvPr/>
          </p:nvCxnSpPr>
          <p:spPr>
            <a:xfrm flipV="1">
              <a:off x="7871012" y="4715435"/>
              <a:ext cx="1386979" cy="1380565"/>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052673" y="4536141"/>
              <a:ext cx="818339" cy="96828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8283388" y="3555162"/>
              <a:ext cx="663388" cy="676179"/>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V="1">
              <a:off x="8808740" y="5325035"/>
              <a:ext cx="586272" cy="663537"/>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9668592" y="5020284"/>
              <a:ext cx="522532" cy="70041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9696245" y="4087906"/>
              <a:ext cx="649026" cy="636644"/>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696455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5934" y="187890"/>
            <a:ext cx="8398207" cy="961120"/>
          </a:xfrm>
        </p:spPr>
        <p:txBody>
          <a:bodyPr/>
          <a:lstStyle/>
          <a:p>
            <a:r>
              <a:rPr lang="en-US" dirty="0"/>
              <a:t>5. Arizona Examples: Resolution Copper</a:t>
            </a:r>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a:pPr algn="r"/>
              <a:t>46</a:t>
            </a:fld>
            <a:endParaRPr lang="en-US" sz="825" dirty="0"/>
          </a:p>
        </p:txBody>
      </p:sp>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2519439" y="1672230"/>
            <a:ext cx="5020540" cy="5137103"/>
          </a:xfrm>
          <a:prstGeom prst="rect">
            <a:avLst/>
          </a:prstGeom>
        </p:spPr>
      </p:pic>
      <p:pic>
        <p:nvPicPr>
          <p:cNvPr id="8" name="Picture 7"/>
          <p:cNvPicPr>
            <a:picLocks noChangeAspect="1"/>
          </p:cNvPicPr>
          <p:nvPr/>
        </p:nvPicPr>
        <p:blipFill>
          <a:blip r:embed="rId4"/>
          <a:stretch>
            <a:fillRect/>
          </a:stretch>
        </p:blipFill>
        <p:spPr>
          <a:xfrm>
            <a:off x="7411070" y="1672230"/>
            <a:ext cx="5012215" cy="5162081"/>
          </a:xfrm>
          <a:prstGeom prst="rect">
            <a:avLst/>
          </a:prstGeom>
        </p:spPr>
      </p:pic>
      <p:sp>
        <p:nvSpPr>
          <p:cNvPr id="9" name="TextBox 13"/>
          <p:cNvSpPr txBox="1"/>
          <p:nvPr/>
        </p:nvSpPr>
        <p:spPr>
          <a:xfrm>
            <a:off x="3361408" y="1149010"/>
            <a:ext cx="7767231"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Times New Roman" panose="02020603050405020304" pitchFamily="18" charset="0"/>
                <a:cs typeface="Times New Roman" panose="02020603050405020304" pitchFamily="18" charset="0"/>
              </a:rPr>
              <a:t>NLDN Peak Current          &amp;            Rise-Rate</a:t>
            </a:r>
          </a:p>
        </p:txBody>
      </p:sp>
    </p:spTree>
    <p:extLst>
      <p:ext uri="{BB962C8B-B14F-4D97-AF65-F5344CB8AC3E}">
        <p14:creationId xmlns:p14="http://schemas.microsoft.com/office/powerpoint/2010/main" val="15637007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2992" y="300960"/>
            <a:ext cx="10123044" cy="1262160"/>
          </a:xfrm>
        </p:spPr>
        <p:txBody>
          <a:bodyPr/>
          <a:lstStyle/>
          <a:p>
            <a:r>
              <a:rPr lang="en-US" dirty="0"/>
              <a:t>Three Example SPOT</a:t>
            </a:r>
            <a:r>
              <a:rPr lang="en-US" baseline="30000" dirty="0"/>
              <a:t>SM</a:t>
            </a:r>
            <a:r>
              <a:rPr lang="en-US" dirty="0"/>
              <a:t> </a:t>
            </a:r>
            <a:br>
              <a:rPr lang="en-US" dirty="0"/>
            </a:br>
            <a:r>
              <a:rPr lang="en-US" dirty="0"/>
              <a:t>Apparent-Resistivity Cylinders</a:t>
            </a:r>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a:xfrm>
            <a:off x="10620798" y="6853567"/>
            <a:ext cx="2145239" cy="521280"/>
          </a:xfrm>
        </p:spPr>
        <p:txBody>
          <a:bodyPr/>
          <a:lstStyle/>
          <a:p>
            <a:pPr algn="r"/>
            <a:r>
              <a:rPr lang="pt-BR" spc="-1" dirty="0"/>
              <a:t>SunCity RockOn Rock Club      </a:t>
            </a:r>
            <a:r>
              <a:rPr lang="en-US" spc="-1" dirty="0"/>
              <a:t>  </a:t>
            </a:r>
            <a:fld id="{E22B766B-36F5-4990-9CCF-12D98C66DF84}" type="slidenum">
              <a:rPr lang="en-US" spc="-1"/>
              <a:pPr algn="r"/>
              <a:t>47</a:t>
            </a:fld>
            <a:endParaRPr lang="en-US" sz="825" dirty="0"/>
          </a:p>
        </p:txBody>
      </p:sp>
      <p:pic>
        <p:nvPicPr>
          <p:cNvPr id="7" name="Picture 6"/>
          <p:cNvPicPr>
            <a:picLocks noChangeAspect="1"/>
          </p:cNvPicPr>
          <p:nvPr/>
        </p:nvPicPr>
        <p:blipFill>
          <a:blip r:embed="rId3"/>
          <a:stretch>
            <a:fillRect/>
          </a:stretch>
        </p:blipFill>
        <p:spPr>
          <a:xfrm>
            <a:off x="2366231" y="1563120"/>
            <a:ext cx="10644135" cy="5118776"/>
          </a:xfrm>
          <a:prstGeom prst="rect">
            <a:avLst/>
          </a:prstGeom>
        </p:spPr>
      </p:pic>
      <p:sp>
        <p:nvSpPr>
          <p:cNvPr id="11" name="TextBox 10"/>
          <p:cNvSpPr txBox="1"/>
          <p:nvPr/>
        </p:nvSpPr>
        <p:spPr>
          <a:xfrm>
            <a:off x="4896649" y="5260932"/>
            <a:ext cx="3961341"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12.57 square miles $9,600</a:t>
            </a:r>
          </a:p>
        </p:txBody>
      </p:sp>
      <p:sp>
        <p:nvSpPr>
          <p:cNvPr id="19" name="TextBox 18"/>
          <p:cNvSpPr txBox="1"/>
          <p:nvPr/>
        </p:nvSpPr>
        <p:spPr>
          <a:xfrm>
            <a:off x="10148171" y="5522542"/>
            <a:ext cx="2704587" cy="954107"/>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0.03 square miles</a:t>
            </a:r>
          </a:p>
          <a:p>
            <a:r>
              <a:rPr lang="en-US" sz="2800" dirty="0">
                <a:latin typeface="Times New Roman" panose="02020603050405020304" pitchFamily="18" charset="0"/>
                <a:cs typeface="Times New Roman" panose="02020603050405020304" pitchFamily="18" charset="0"/>
              </a:rPr>
              <a:t>$3,000</a:t>
            </a:r>
          </a:p>
        </p:txBody>
      </p:sp>
      <p:sp>
        <p:nvSpPr>
          <p:cNvPr id="20" name="TextBox 19"/>
          <p:cNvSpPr txBox="1"/>
          <p:nvPr/>
        </p:nvSpPr>
        <p:spPr>
          <a:xfrm>
            <a:off x="11172628" y="2934972"/>
            <a:ext cx="1869423" cy="954107"/>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3.14 sq. mi.</a:t>
            </a:r>
          </a:p>
          <a:p>
            <a:r>
              <a:rPr lang="en-US" sz="2800" dirty="0">
                <a:latin typeface="Times New Roman" panose="02020603050405020304" pitchFamily="18" charset="0"/>
                <a:cs typeface="Times New Roman" panose="02020603050405020304" pitchFamily="18" charset="0"/>
              </a:rPr>
              <a:t>$5,850</a:t>
            </a:r>
          </a:p>
        </p:txBody>
      </p:sp>
    </p:spTree>
    <p:extLst>
      <p:ext uri="{BB962C8B-B14F-4D97-AF65-F5344CB8AC3E}">
        <p14:creationId xmlns:p14="http://schemas.microsoft.com/office/powerpoint/2010/main" val="18254167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73368" y="1402916"/>
            <a:ext cx="10749013" cy="5173248"/>
          </a:xfrm>
          <a:prstGeom prst="rect">
            <a:avLst/>
          </a:prstGeom>
        </p:spPr>
      </p:pic>
      <p:sp>
        <p:nvSpPr>
          <p:cNvPr id="2" name="Title 1"/>
          <p:cNvSpPr>
            <a:spLocks noGrp="1"/>
          </p:cNvSpPr>
          <p:nvPr>
            <p:ph type="title"/>
          </p:nvPr>
        </p:nvSpPr>
        <p:spPr>
          <a:xfrm>
            <a:off x="2673597" y="300960"/>
            <a:ext cx="8580545" cy="1262160"/>
          </a:xfrm>
        </p:spPr>
        <p:txBody>
          <a:bodyPr/>
          <a:lstStyle/>
          <a:p>
            <a:r>
              <a:rPr lang="en-US" dirty="0"/>
              <a:t>Integrating Resistivity in Three-Dimensions</a:t>
            </a:r>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a:pPr algn="r"/>
              <a:t>48</a:t>
            </a:fld>
            <a:endParaRPr lang="en-US" sz="825" dirty="0"/>
          </a:p>
        </p:txBody>
      </p:sp>
      <p:sp>
        <p:nvSpPr>
          <p:cNvPr id="9" name="TextBox 8"/>
          <p:cNvSpPr txBox="1"/>
          <p:nvPr/>
        </p:nvSpPr>
        <p:spPr>
          <a:xfrm>
            <a:off x="3802742" y="1510383"/>
            <a:ext cx="8270213"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80 square miles                                                   $67,630</a:t>
            </a:r>
          </a:p>
        </p:txBody>
      </p:sp>
    </p:spTree>
    <p:extLst>
      <p:ext uri="{BB962C8B-B14F-4D97-AF65-F5344CB8AC3E}">
        <p14:creationId xmlns:p14="http://schemas.microsoft.com/office/powerpoint/2010/main" val="19607294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5414" y="187891"/>
            <a:ext cx="10160622" cy="1002082"/>
          </a:xfrm>
        </p:spPr>
        <p:txBody>
          <a:bodyPr/>
          <a:lstStyle/>
          <a:p>
            <a:r>
              <a:rPr lang="en-US" dirty="0"/>
              <a:t>Comparing NLDN and GLD-360 data</a:t>
            </a:r>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a:pPr algn="r"/>
              <a:t>49</a:t>
            </a:fld>
            <a:endParaRPr lang="en-US" sz="825" dirty="0"/>
          </a:p>
        </p:txBody>
      </p:sp>
      <p:sp>
        <p:nvSpPr>
          <p:cNvPr id="7" name="TextBox 13"/>
          <p:cNvSpPr txBox="1"/>
          <p:nvPr/>
        </p:nvSpPr>
        <p:spPr>
          <a:xfrm>
            <a:off x="3256448" y="1301510"/>
            <a:ext cx="9469676" cy="523220"/>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latin typeface="Times New Roman" panose="02020603050405020304" pitchFamily="18" charset="0"/>
                <a:cs typeface="Times New Roman" panose="02020603050405020304" pitchFamily="18" charset="0"/>
              </a:rPr>
              <a:t>NLDN Density 1998-2015   &amp;   GLD-360 Density 2012-2015</a:t>
            </a:r>
          </a:p>
        </p:txBody>
      </p:sp>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2438056" y="1782185"/>
            <a:ext cx="10288068" cy="5332022"/>
          </a:xfrm>
          <a:prstGeom prst="rect">
            <a:avLst/>
          </a:prstGeom>
        </p:spPr>
      </p:pic>
    </p:spTree>
    <p:extLst>
      <p:ext uri="{BB962C8B-B14F-4D97-AF65-F5344CB8AC3E}">
        <p14:creationId xmlns:p14="http://schemas.microsoft.com/office/powerpoint/2010/main" val="3475052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5097" y="300960"/>
            <a:ext cx="4507599" cy="911244"/>
          </a:xfrm>
        </p:spPr>
        <p:txBody>
          <a:bodyPr/>
          <a:lstStyle/>
          <a:p>
            <a:r>
              <a:rPr lang="en-US" dirty="0"/>
              <a:t>Lodestone Examples</a:t>
            </a:r>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smtClean="0"/>
              <a:pPr algn="r"/>
              <a:t>5</a:t>
            </a:fld>
            <a:endParaRPr lang="en-US" sz="825" dirty="0"/>
          </a:p>
        </p:txBody>
      </p:sp>
      <p:pic>
        <p:nvPicPr>
          <p:cNvPr id="7" name="Picture 6"/>
          <p:cNvPicPr>
            <a:picLocks noChangeAspect="1"/>
          </p:cNvPicPr>
          <p:nvPr/>
        </p:nvPicPr>
        <p:blipFill>
          <a:blip r:embed="rId2"/>
          <a:stretch>
            <a:fillRect/>
          </a:stretch>
        </p:blipFill>
        <p:spPr>
          <a:xfrm>
            <a:off x="2673500" y="313186"/>
            <a:ext cx="3350418" cy="3165991"/>
          </a:xfrm>
          <a:prstGeom prst="rect">
            <a:avLst/>
          </a:prstGeom>
        </p:spPr>
      </p:pic>
      <p:pic>
        <p:nvPicPr>
          <p:cNvPr id="8" name="Picture 7"/>
          <p:cNvPicPr>
            <a:picLocks noChangeAspect="1"/>
          </p:cNvPicPr>
          <p:nvPr/>
        </p:nvPicPr>
        <p:blipFill>
          <a:blip r:embed="rId3"/>
          <a:stretch>
            <a:fillRect/>
          </a:stretch>
        </p:blipFill>
        <p:spPr>
          <a:xfrm>
            <a:off x="2673500" y="3479177"/>
            <a:ext cx="3319681" cy="2090169"/>
          </a:xfrm>
          <a:prstGeom prst="rect">
            <a:avLst/>
          </a:prstGeom>
        </p:spPr>
      </p:pic>
      <p:pic>
        <p:nvPicPr>
          <p:cNvPr id="9" name="Picture 8"/>
          <p:cNvPicPr>
            <a:picLocks noChangeAspect="1"/>
          </p:cNvPicPr>
          <p:nvPr/>
        </p:nvPicPr>
        <p:blipFill>
          <a:blip r:embed="rId4"/>
          <a:stretch>
            <a:fillRect/>
          </a:stretch>
        </p:blipFill>
        <p:spPr>
          <a:xfrm>
            <a:off x="6415098" y="1361603"/>
            <a:ext cx="3288942" cy="2735662"/>
          </a:xfrm>
          <a:prstGeom prst="rect">
            <a:avLst/>
          </a:prstGeom>
        </p:spPr>
      </p:pic>
      <p:pic>
        <p:nvPicPr>
          <p:cNvPr id="10" name="Picture 9"/>
          <p:cNvPicPr>
            <a:picLocks noChangeAspect="1"/>
          </p:cNvPicPr>
          <p:nvPr/>
        </p:nvPicPr>
        <p:blipFill>
          <a:blip r:embed="rId5"/>
          <a:stretch>
            <a:fillRect/>
          </a:stretch>
        </p:blipFill>
        <p:spPr>
          <a:xfrm>
            <a:off x="9798405" y="1377254"/>
            <a:ext cx="3273574" cy="2720011"/>
          </a:xfrm>
          <a:prstGeom prst="rect">
            <a:avLst/>
          </a:prstGeom>
        </p:spPr>
      </p:pic>
      <p:pic>
        <p:nvPicPr>
          <p:cNvPr id="11" name="Picture 10"/>
          <p:cNvPicPr>
            <a:picLocks noChangeAspect="1"/>
          </p:cNvPicPr>
          <p:nvPr/>
        </p:nvPicPr>
        <p:blipFill>
          <a:blip r:embed="rId6"/>
          <a:stretch>
            <a:fillRect/>
          </a:stretch>
        </p:blipFill>
        <p:spPr>
          <a:xfrm>
            <a:off x="9798405" y="4246664"/>
            <a:ext cx="2989316" cy="2491097"/>
          </a:xfrm>
          <a:prstGeom prst="rect">
            <a:avLst/>
          </a:prstGeom>
        </p:spPr>
      </p:pic>
      <p:sp>
        <p:nvSpPr>
          <p:cNvPr id="12" name="TextBox 11"/>
          <p:cNvSpPr txBox="1"/>
          <p:nvPr/>
        </p:nvSpPr>
        <p:spPr>
          <a:xfrm>
            <a:off x="2507145" y="5625011"/>
            <a:ext cx="6447427" cy="156966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Utah is a major source of iron ore and in particular, natural magnetic ore called lodestone or magnetite. These particular specimens both very rich in iron, making them magnetic. </a:t>
            </a:r>
          </a:p>
        </p:txBody>
      </p:sp>
    </p:spTree>
    <p:extLst>
      <p:ext uri="{BB962C8B-B14F-4D97-AF65-F5344CB8AC3E}">
        <p14:creationId xmlns:p14="http://schemas.microsoft.com/office/powerpoint/2010/main" val="11951687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8144" y="187890"/>
            <a:ext cx="10367892" cy="1081224"/>
          </a:xfrm>
        </p:spPr>
        <p:txBody>
          <a:bodyPr/>
          <a:lstStyle/>
          <a:p>
            <a:r>
              <a:rPr lang="en-US" dirty="0"/>
              <a:t>5. California – Apparent Resistivity Sections</a:t>
            </a:r>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smtClean="0"/>
              <a:pPr algn="r"/>
              <a:t>50</a:t>
            </a:fld>
            <a:endParaRPr lang="en-US" sz="825"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8143" y="1302707"/>
            <a:ext cx="10925359" cy="5550860"/>
          </a:xfrm>
          <a:prstGeom prst="rect">
            <a:avLst/>
          </a:prstGeom>
        </p:spPr>
      </p:pic>
    </p:spTree>
    <p:extLst>
      <p:ext uri="{BB962C8B-B14F-4D97-AF65-F5344CB8AC3E}">
        <p14:creationId xmlns:p14="http://schemas.microsoft.com/office/powerpoint/2010/main" val="3401148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California – Apparent Resistivity Map</a:t>
            </a:r>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5" name="Footer Placeholder 4"/>
          <p:cNvSpPr>
            <a:spLocks noGrp="1"/>
          </p:cNvSpPr>
          <p:nvPr>
            <p:ph type="ftr" idx="11"/>
          </p:nvPr>
        </p:nvSpPr>
        <p:spPr>
          <a:xfrm>
            <a:off x="4596121" y="7010400"/>
            <a:ext cx="5785011" cy="398040"/>
          </a:xfrm>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a:xfrm>
            <a:off x="10620798" y="7010399"/>
            <a:ext cx="2145239" cy="364447"/>
          </a:xfrm>
        </p:spPr>
        <p:txBody>
          <a:bodyPr/>
          <a:lstStyle/>
          <a:p>
            <a:pPr algn="r"/>
            <a:r>
              <a:rPr lang="pt-BR" spc="-1" dirty="0"/>
              <a:t>SunCity RockOn Rock Club      </a:t>
            </a:r>
            <a:r>
              <a:rPr lang="en-US" spc="-1" dirty="0"/>
              <a:t>  </a:t>
            </a:r>
            <a:fld id="{E22B766B-36F5-4990-9CCF-12D98C66DF84}" type="slidenum">
              <a:rPr lang="en-US" spc="-1" smtClean="0"/>
              <a:pPr algn="r"/>
              <a:t>51</a:t>
            </a:fld>
            <a:endParaRPr lang="en-US" sz="825"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7184" y="1563120"/>
            <a:ext cx="8581297" cy="527604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1665" y="2499359"/>
            <a:ext cx="2596190" cy="3383071"/>
          </a:xfrm>
          <a:prstGeom prst="rect">
            <a:avLst/>
          </a:prstGeom>
          <a:ln w="19050">
            <a:solidFill>
              <a:schemeClr val="tx1"/>
            </a:solidFill>
          </a:ln>
        </p:spPr>
      </p:pic>
      <p:sp>
        <p:nvSpPr>
          <p:cNvPr id="8" name="Oval 7">
            <a:extLst>
              <a:ext uri="{FF2B5EF4-FFF2-40B4-BE49-F238E27FC236}">
                <a16:creationId xmlns:a16="http://schemas.microsoft.com/office/drawing/2014/main" id="{492DA510-8A2A-4ED1-AB5E-6DA22C08AAFE}"/>
              </a:ext>
            </a:extLst>
          </p:cNvPr>
          <p:cNvSpPr/>
          <p:nvPr/>
        </p:nvSpPr>
        <p:spPr>
          <a:xfrm>
            <a:off x="5757334" y="3172178"/>
            <a:ext cx="2878666" cy="28243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64926E2-F8AC-4133-BB6E-C9BE09B43A1A}"/>
              </a:ext>
            </a:extLst>
          </p:cNvPr>
          <p:cNvSpPr/>
          <p:nvPr/>
        </p:nvSpPr>
        <p:spPr>
          <a:xfrm>
            <a:off x="6141156" y="3562564"/>
            <a:ext cx="2158999" cy="21947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158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54A76-A1A6-44EB-A86F-14D5A87BFB5A}"/>
              </a:ext>
            </a:extLst>
          </p:cNvPr>
          <p:cNvSpPr>
            <a:spLocks noGrp="1"/>
          </p:cNvSpPr>
          <p:nvPr>
            <p:ph type="title"/>
          </p:nvPr>
        </p:nvSpPr>
        <p:spPr>
          <a:xfrm>
            <a:off x="2302932" y="150493"/>
            <a:ext cx="10212703" cy="847384"/>
          </a:xfrm>
        </p:spPr>
        <p:txBody>
          <a:bodyPr>
            <a:normAutofit/>
          </a:bodyPr>
          <a:lstStyle/>
          <a:p>
            <a:pPr marL="1007943" lvl="1" indent="-503972"/>
            <a:r>
              <a:rPr lang="en-US" sz="3200" b="1" dirty="0">
                <a:latin typeface="Times New Roman" panose="02020603050405020304" pitchFamily="18" charset="0"/>
                <a:cs typeface="Times New Roman" panose="02020603050405020304" pitchFamily="18" charset="0"/>
              </a:rPr>
              <a:t>5. Geothermal Exploration, South UT.</a:t>
            </a:r>
          </a:p>
        </p:txBody>
      </p:sp>
      <p:sp>
        <p:nvSpPr>
          <p:cNvPr id="4" name="Date Placeholder 3">
            <a:extLst>
              <a:ext uri="{FF2B5EF4-FFF2-40B4-BE49-F238E27FC236}">
                <a16:creationId xmlns:a16="http://schemas.microsoft.com/office/drawing/2014/main" id="{73237D86-D2B6-4049-89BA-7DD7C564A92F}"/>
              </a:ext>
            </a:extLst>
          </p:cNvPr>
          <p:cNvSpPr>
            <a:spLocks noGrp="1"/>
          </p:cNvSpPr>
          <p:nvPr>
            <p:ph type="dt" sz="half" idx="2"/>
          </p:nvPr>
        </p:nvSpPr>
        <p:spPr/>
        <p:txBody>
          <a:bodyPr/>
          <a:lstStyle/>
          <a:p>
            <a:r>
              <a:rPr lang="en-US" spc="-1"/>
              <a:t>21 Aug 2019  </a:t>
            </a:r>
            <a:endParaRPr lang="en-US" sz="992" dirty="0"/>
          </a:p>
        </p:txBody>
      </p:sp>
      <p:pic>
        <p:nvPicPr>
          <p:cNvPr id="7" name="Picture 6">
            <a:extLst>
              <a:ext uri="{FF2B5EF4-FFF2-40B4-BE49-F238E27FC236}">
                <a16:creationId xmlns:a16="http://schemas.microsoft.com/office/drawing/2014/main" id="{30A24457-7245-454B-9502-DD7DEFCE5CB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64483" y="780991"/>
            <a:ext cx="7556315" cy="3643766"/>
          </a:xfrm>
          <a:prstGeom prst="rect">
            <a:avLst/>
          </a:prstGeom>
          <a:noFill/>
          <a:ln>
            <a:noFill/>
          </a:ln>
        </p:spPr>
      </p:pic>
      <p:pic>
        <p:nvPicPr>
          <p:cNvPr id="8" name="Picture 7">
            <a:extLst>
              <a:ext uri="{FF2B5EF4-FFF2-40B4-BE49-F238E27FC236}">
                <a16:creationId xmlns:a16="http://schemas.microsoft.com/office/drawing/2014/main" id="{1A0D75BA-A955-4E77-BC42-F2A96FD4099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7676" y="4384439"/>
            <a:ext cx="7393361" cy="2622260"/>
          </a:xfrm>
          <a:prstGeom prst="rect">
            <a:avLst/>
          </a:prstGeom>
          <a:noFill/>
          <a:ln>
            <a:noFill/>
          </a:ln>
        </p:spPr>
      </p:pic>
      <p:sp>
        <p:nvSpPr>
          <p:cNvPr id="10" name="Footer Placeholder 4">
            <a:extLst>
              <a:ext uri="{FF2B5EF4-FFF2-40B4-BE49-F238E27FC236}">
                <a16:creationId xmlns:a16="http://schemas.microsoft.com/office/drawing/2014/main" id="{8B6D9C0F-D563-472D-A50B-79D7FFFE4724}"/>
              </a:ext>
            </a:extLst>
          </p:cNvPr>
          <p:cNvSpPr txBox="1">
            <a:spLocks/>
          </p:cNvSpPr>
          <p:nvPr/>
        </p:nvSpPr>
        <p:spPr>
          <a:xfrm>
            <a:off x="4596121" y="7010400"/>
            <a:ext cx="5785011" cy="3980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spc="-1" dirty="0">
                <a:latin typeface="Times New Roman" panose="02020603050405020304" pitchFamily="18" charset="0"/>
                <a:cs typeface="Times New Roman" panose="02020603050405020304" pitchFamily="18" charset="0"/>
              </a:rPr>
              <a:t>Copyright © 2019</a:t>
            </a:r>
          </a:p>
          <a:p>
            <a:pPr algn="ctr"/>
            <a:r>
              <a:rPr lang="en-US" sz="900" b="1" spc="-1" dirty="0">
                <a:latin typeface="Times New Roman" panose="02020603050405020304" pitchFamily="18" charset="0"/>
                <a:cs typeface="Times New Roman" panose="02020603050405020304" pitchFamily="18" charset="0"/>
              </a:rPr>
              <a:t>Dynamic Measurement LLC.</a:t>
            </a:r>
            <a:endParaRPr lang="en-US" sz="900" b="1" dirty="0">
              <a:latin typeface="Times New Roman" panose="02020603050405020304" pitchFamily="18" charset="0"/>
              <a:cs typeface="Times New Roman" panose="02020603050405020304" pitchFamily="18" charset="0"/>
            </a:endParaRPr>
          </a:p>
        </p:txBody>
      </p:sp>
      <p:sp>
        <p:nvSpPr>
          <p:cNvPr id="11" name="Slide Number Placeholder 5">
            <a:extLst>
              <a:ext uri="{FF2B5EF4-FFF2-40B4-BE49-F238E27FC236}">
                <a16:creationId xmlns:a16="http://schemas.microsoft.com/office/drawing/2014/main" id="{FF89E279-EBB7-4E38-BC12-7CF12E9610CE}"/>
              </a:ext>
            </a:extLst>
          </p:cNvPr>
          <p:cNvSpPr>
            <a:spLocks noGrp="1"/>
          </p:cNvSpPr>
          <p:nvPr>
            <p:ph type="sldNum" idx="4"/>
          </p:nvPr>
        </p:nvSpPr>
        <p:spPr>
          <a:xfrm>
            <a:off x="10620798" y="7010399"/>
            <a:ext cx="2406580" cy="364447"/>
          </a:xfrm>
        </p:spPr>
        <p:txBody>
          <a:bodyPr/>
          <a:lstStyle/>
          <a:p>
            <a:pPr algn="r"/>
            <a:r>
              <a:rPr lang="pt-BR" sz="900" spc="-1" dirty="0">
                <a:solidFill>
                  <a:schemeClr val="tx1"/>
                </a:solidFill>
              </a:rPr>
              <a:t>SunCity RockOn Rock Club      </a:t>
            </a:r>
            <a:r>
              <a:rPr lang="en-US" sz="900" spc="-1" dirty="0">
                <a:solidFill>
                  <a:schemeClr val="tx1"/>
                </a:solidFill>
              </a:rPr>
              <a:t>  </a:t>
            </a:r>
            <a:fld id="{E22B766B-36F5-4990-9CCF-12D98C66DF84}" type="slidenum">
              <a:rPr lang="en-US" sz="900" spc="-1" smtClean="0">
                <a:solidFill>
                  <a:schemeClr val="tx1"/>
                </a:solidFill>
              </a:rPr>
              <a:pPr algn="r"/>
              <a:t>52</a:t>
            </a:fld>
            <a:endParaRPr lang="en-US" sz="900" dirty="0">
              <a:solidFill>
                <a:schemeClr val="tx1"/>
              </a:solidFill>
            </a:endParaRPr>
          </a:p>
        </p:txBody>
      </p:sp>
    </p:spTree>
    <p:extLst>
      <p:ext uri="{BB962C8B-B14F-4D97-AF65-F5344CB8AC3E}">
        <p14:creationId xmlns:p14="http://schemas.microsoft.com/office/powerpoint/2010/main" val="3347238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D410A-F1D9-4B4B-8D38-813C049255C0}"/>
              </a:ext>
            </a:extLst>
          </p:cNvPr>
          <p:cNvSpPr>
            <a:spLocks noGrp="1"/>
          </p:cNvSpPr>
          <p:nvPr>
            <p:ph type="title"/>
          </p:nvPr>
        </p:nvSpPr>
        <p:spPr>
          <a:xfrm>
            <a:off x="924136" y="402483"/>
            <a:ext cx="11591502" cy="1098953"/>
          </a:xfrm>
        </p:spPr>
        <p:txBody>
          <a:bodyPr/>
          <a:lstStyle/>
          <a:p>
            <a:r>
              <a:rPr lang="en-US" dirty="0"/>
              <a:t>South Utah Interpretation</a:t>
            </a:r>
          </a:p>
        </p:txBody>
      </p:sp>
      <p:sp>
        <p:nvSpPr>
          <p:cNvPr id="4" name="Date Placeholder 3">
            <a:extLst>
              <a:ext uri="{FF2B5EF4-FFF2-40B4-BE49-F238E27FC236}">
                <a16:creationId xmlns:a16="http://schemas.microsoft.com/office/drawing/2014/main" id="{D4DBCA43-7630-4CFE-908E-E2E8EB194DCD}"/>
              </a:ext>
            </a:extLst>
          </p:cNvPr>
          <p:cNvSpPr>
            <a:spLocks noGrp="1"/>
          </p:cNvSpPr>
          <p:nvPr>
            <p:ph type="dt" sz="half" idx="2"/>
          </p:nvPr>
        </p:nvSpPr>
        <p:spPr/>
        <p:txBody>
          <a:bodyPr/>
          <a:lstStyle/>
          <a:p>
            <a:r>
              <a:rPr lang="en-US" spc="-1" dirty="0"/>
              <a:t>21 Aug 2019  </a:t>
            </a:r>
            <a:endParaRPr lang="en-US" sz="992" dirty="0"/>
          </a:p>
        </p:txBody>
      </p:sp>
      <p:pic>
        <p:nvPicPr>
          <p:cNvPr id="8" name="Picture 7">
            <a:extLst>
              <a:ext uri="{FF2B5EF4-FFF2-40B4-BE49-F238E27FC236}">
                <a16:creationId xmlns:a16="http://schemas.microsoft.com/office/drawing/2014/main" id="{884A145A-C5B9-4B94-AA74-103EC12A6BB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02882" y="1356191"/>
            <a:ext cx="11591502" cy="5507993"/>
          </a:xfrm>
          <a:prstGeom prst="rect">
            <a:avLst/>
          </a:prstGeom>
          <a:noFill/>
          <a:ln>
            <a:noFill/>
          </a:ln>
        </p:spPr>
      </p:pic>
      <p:sp>
        <p:nvSpPr>
          <p:cNvPr id="7" name="Footer Placeholder 4">
            <a:extLst>
              <a:ext uri="{FF2B5EF4-FFF2-40B4-BE49-F238E27FC236}">
                <a16:creationId xmlns:a16="http://schemas.microsoft.com/office/drawing/2014/main" id="{189F23BA-E19B-45AC-AF1C-406652D6FD0A}"/>
              </a:ext>
            </a:extLst>
          </p:cNvPr>
          <p:cNvSpPr txBox="1">
            <a:spLocks/>
          </p:cNvSpPr>
          <p:nvPr/>
        </p:nvSpPr>
        <p:spPr>
          <a:xfrm>
            <a:off x="4596121" y="7010400"/>
            <a:ext cx="5785011" cy="3980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spc="-1" dirty="0">
                <a:latin typeface="Times New Roman" panose="02020603050405020304" pitchFamily="18" charset="0"/>
                <a:cs typeface="Times New Roman" panose="02020603050405020304" pitchFamily="18" charset="0"/>
              </a:rPr>
              <a:t>Copyright © 2019</a:t>
            </a:r>
          </a:p>
          <a:p>
            <a:pPr algn="ctr"/>
            <a:r>
              <a:rPr lang="en-US" sz="900" b="1" spc="-1" dirty="0">
                <a:latin typeface="Times New Roman" panose="02020603050405020304" pitchFamily="18" charset="0"/>
                <a:cs typeface="Times New Roman" panose="02020603050405020304" pitchFamily="18" charset="0"/>
              </a:rPr>
              <a:t>Dynamic Measurement LLC.</a:t>
            </a:r>
            <a:endParaRPr lang="en-US" sz="900" b="1" dirty="0">
              <a:latin typeface="Times New Roman" panose="02020603050405020304" pitchFamily="18" charset="0"/>
              <a:cs typeface="Times New Roman" panose="02020603050405020304" pitchFamily="18" charset="0"/>
            </a:endParaRPr>
          </a:p>
        </p:txBody>
      </p:sp>
      <p:sp>
        <p:nvSpPr>
          <p:cNvPr id="9" name="Slide Number Placeholder 5">
            <a:extLst>
              <a:ext uri="{FF2B5EF4-FFF2-40B4-BE49-F238E27FC236}">
                <a16:creationId xmlns:a16="http://schemas.microsoft.com/office/drawing/2014/main" id="{40969FD7-7806-4495-AB54-44AD5AE7F4DD}"/>
              </a:ext>
            </a:extLst>
          </p:cNvPr>
          <p:cNvSpPr>
            <a:spLocks noGrp="1"/>
          </p:cNvSpPr>
          <p:nvPr>
            <p:ph type="sldNum" idx="4"/>
          </p:nvPr>
        </p:nvSpPr>
        <p:spPr>
          <a:xfrm>
            <a:off x="10620798" y="7010399"/>
            <a:ext cx="2361424" cy="364447"/>
          </a:xfrm>
        </p:spPr>
        <p:txBody>
          <a:bodyPr/>
          <a:lstStyle/>
          <a:p>
            <a:pPr algn="r"/>
            <a:r>
              <a:rPr lang="pt-BR" sz="900" spc="-1" dirty="0">
                <a:solidFill>
                  <a:schemeClr val="tx1"/>
                </a:solidFill>
              </a:rPr>
              <a:t>SunCity RockOn Rock Club      </a:t>
            </a:r>
            <a:r>
              <a:rPr lang="en-US" sz="900" spc="-1" dirty="0">
                <a:solidFill>
                  <a:schemeClr val="tx1"/>
                </a:solidFill>
              </a:rPr>
              <a:t>  </a:t>
            </a:r>
            <a:fld id="{E22B766B-36F5-4990-9CCF-12D98C66DF84}" type="slidenum">
              <a:rPr lang="en-US" sz="900" spc="-1" smtClean="0">
                <a:solidFill>
                  <a:schemeClr val="tx1"/>
                </a:solidFill>
              </a:rPr>
              <a:pPr algn="r"/>
              <a:t>53</a:t>
            </a:fld>
            <a:endParaRPr lang="en-US" sz="900" dirty="0">
              <a:solidFill>
                <a:schemeClr val="tx1"/>
              </a:solidFill>
            </a:endParaRPr>
          </a:p>
        </p:txBody>
      </p:sp>
    </p:spTree>
    <p:extLst>
      <p:ext uri="{BB962C8B-B14F-4D97-AF65-F5344CB8AC3E}">
        <p14:creationId xmlns:p14="http://schemas.microsoft.com/office/powerpoint/2010/main" val="9253144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B5F5A-85B5-4EBD-B29C-2756D0A213D4}"/>
              </a:ext>
            </a:extLst>
          </p:cNvPr>
          <p:cNvSpPr>
            <a:spLocks noGrp="1"/>
          </p:cNvSpPr>
          <p:nvPr>
            <p:ph type="title"/>
          </p:nvPr>
        </p:nvSpPr>
        <p:spPr>
          <a:xfrm>
            <a:off x="349601" y="159873"/>
            <a:ext cx="11591502" cy="817145"/>
          </a:xfrm>
        </p:spPr>
        <p:txBody>
          <a:bodyPr/>
          <a:lstStyle/>
          <a:p>
            <a:r>
              <a:rPr lang="en-US" dirty="0"/>
              <a:t>Calibration with UGS Seismic Based Cross-Sections</a:t>
            </a:r>
          </a:p>
        </p:txBody>
      </p:sp>
      <p:sp>
        <p:nvSpPr>
          <p:cNvPr id="4" name="Date Placeholder 3">
            <a:extLst>
              <a:ext uri="{FF2B5EF4-FFF2-40B4-BE49-F238E27FC236}">
                <a16:creationId xmlns:a16="http://schemas.microsoft.com/office/drawing/2014/main" id="{BAA94015-0F8C-4323-AE67-FA073A77511D}"/>
              </a:ext>
            </a:extLst>
          </p:cNvPr>
          <p:cNvSpPr>
            <a:spLocks noGrp="1"/>
          </p:cNvSpPr>
          <p:nvPr>
            <p:ph type="dt" sz="half" idx="2"/>
          </p:nvPr>
        </p:nvSpPr>
        <p:spPr/>
        <p:txBody>
          <a:bodyPr/>
          <a:lstStyle/>
          <a:p>
            <a:r>
              <a:rPr lang="en-US" spc="-1"/>
              <a:t>21 Aug 2019  </a:t>
            </a:r>
            <a:endParaRPr lang="en-US" sz="992" dirty="0"/>
          </a:p>
        </p:txBody>
      </p:sp>
      <p:pic>
        <p:nvPicPr>
          <p:cNvPr id="7" name="Picture 6">
            <a:extLst>
              <a:ext uri="{FF2B5EF4-FFF2-40B4-BE49-F238E27FC236}">
                <a16:creationId xmlns:a16="http://schemas.microsoft.com/office/drawing/2014/main" id="{C6FFC1C5-F2B6-42B0-A1CF-BF84E6DA753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13261" y="1159010"/>
            <a:ext cx="5676056" cy="2792180"/>
          </a:xfrm>
          <a:prstGeom prst="rect">
            <a:avLst/>
          </a:prstGeom>
          <a:noFill/>
          <a:ln>
            <a:noFill/>
          </a:ln>
        </p:spPr>
      </p:pic>
      <p:pic>
        <p:nvPicPr>
          <p:cNvPr id="8" name="Picture 7">
            <a:extLst>
              <a:ext uri="{FF2B5EF4-FFF2-40B4-BE49-F238E27FC236}">
                <a16:creationId xmlns:a16="http://schemas.microsoft.com/office/drawing/2014/main" id="{E4A9AEB1-4021-44FB-A291-E1A405240DB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23760" y="4041696"/>
            <a:ext cx="5655057" cy="2782380"/>
          </a:xfrm>
          <a:prstGeom prst="rect">
            <a:avLst/>
          </a:prstGeom>
          <a:noFill/>
          <a:ln>
            <a:noFill/>
          </a:ln>
        </p:spPr>
      </p:pic>
      <p:pic>
        <p:nvPicPr>
          <p:cNvPr id="9" name="Picture 8">
            <a:extLst>
              <a:ext uri="{FF2B5EF4-FFF2-40B4-BE49-F238E27FC236}">
                <a16:creationId xmlns:a16="http://schemas.microsoft.com/office/drawing/2014/main" id="{B14CC37B-22F8-4FFB-AF80-686D671276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685869" y="1168810"/>
            <a:ext cx="5655057" cy="2782380"/>
          </a:xfrm>
          <a:prstGeom prst="rect">
            <a:avLst/>
          </a:prstGeom>
          <a:noFill/>
          <a:ln>
            <a:noFill/>
          </a:ln>
        </p:spPr>
      </p:pic>
      <p:pic>
        <p:nvPicPr>
          <p:cNvPr id="10" name="Picture 9">
            <a:extLst>
              <a:ext uri="{FF2B5EF4-FFF2-40B4-BE49-F238E27FC236}">
                <a16:creationId xmlns:a16="http://schemas.microsoft.com/office/drawing/2014/main" id="{90ACA709-C397-4CCC-96F5-80AEBB4CB7F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685869" y="4041696"/>
            <a:ext cx="5655057" cy="2782380"/>
          </a:xfrm>
          <a:prstGeom prst="rect">
            <a:avLst/>
          </a:prstGeom>
          <a:noFill/>
          <a:ln>
            <a:noFill/>
          </a:ln>
        </p:spPr>
      </p:pic>
      <p:sp>
        <p:nvSpPr>
          <p:cNvPr id="11" name="Footer Placeholder 4">
            <a:extLst>
              <a:ext uri="{FF2B5EF4-FFF2-40B4-BE49-F238E27FC236}">
                <a16:creationId xmlns:a16="http://schemas.microsoft.com/office/drawing/2014/main" id="{2BD6996C-C5D7-4529-B592-83DA1B98A5DC}"/>
              </a:ext>
            </a:extLst>
          </p:cNvPr>
          <p:cNvSpPr txBox="1">
            <a:spLocks/>
          </p:cNvSpPr>
          <p:nvPr/>
        </p:nvSpPr>
        <p:spPr>
          <a:xfrm>
            <a:off x="4596121" y="7010400"/>
            <a:ext cx="5785011" cy="3980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spc="-1" dirty="0">
                <a:latin typeface="Times New Roman" panose="02020603050405020304" pitchFamily="18" charset="0"/>
                <a:cs typeface="Times New Roman" panose="02020603050405020304" pitchFamily="18" charset="0"/>
              </a:rPr>
              <a:t>Copyright © 2019</a:t>
            </a:r>
          </a:p>
          <a:p>
            <a:pPr algn="ctr"/>
            <a:r>
              <a:rPr lang="en-US" sz="900" b="1" spc="-1" dirty="0">
                <a:latin typeface="Times New Roman" panose="02020603050405020304" pitchFamily="18" charset="0"/>
                <a:cs typeface="Times New Roman" panose="02020603050405020304" pitchFamily="18" charset="0"/>
              </a:rPr>
              <a:t>Dynamic Measurement LLC.</a:t>
            </a:r>
            <a:endParaRPr lang="en-US" sz="900" b="1" dirty="0">
              <a:latin typeface="Times New Roman" panose="02020603050405020304" pitchFamily="18" charset="0"/>
              <a:cs typeface="Times New Roman" panose="02020603050405020304" pitchFamily="18" charset="0"/>
            </a:endParaRPr>
          </a:p>
        </p:txBody>
      </p:sp>
      <p:sp>
        <p:nvSpPr>
          <p:cNvPr id="12" name="Slide Number Placeholder 5">
            <a:extLst>
              <a:ext uri="{FF2B5EF4-FFF2-40B4-BE49-F238E27FC236}">
                <a16:creationId xmlns:a16="http://schemas.microsoft.com/office/drawing/2014/main" id="{A1F4FC9A-654D-46E5-B173-E36A3D61D02C}"/>
              </a:ext>
            </a:extLst>
          </p:cNvPr>
          <p:cNvSpPr>
            <a:spLocks noGrp="1"/>
          </p:cNvSpPr>
          <p:nvPr>
            <p:ph type="sldNum" idx="4"/>
          </p:nvPr>
        </p:nvSpPr>
        <p:spPr>
          <a:xfrm>
            <a:off x="10620798" y="7010399"/>
            <a:ext cx="2361424" cy="364447"/>
          </a:xfrm>
        </p:spPr>
        <p:txBody>
          <a:bodyPr/>
          <a:lstStyle/>
          <a:p>
            <a:pPr algn="r"/>
            <a:r>
              <a:rPr lang="pt-BR" sz="900" spc="-1" dirty="0">
                <a:solidFill>
                  <a:schemeClr val="tx1"/>
                </a:solidFill>
              </a:rPr>
              <a:t>SunCity RockOn Rock Club      </a:t>
            </a:r>
            <a:r>
              <a:rPr lang="en-US" sz="900" spc="-1" dirty="0">
                <a:solidFill>
                  <a:schemeClr val="tx1"/>
                </a:solidFill>
              </a:rPr>
              <a:t>  </a:t>
            </a:r>
            <a:fld id="{E22B766B-36F5-4990-9CCF-12D98C66DF84}" type="slidenum">
              <a:rPr lang="en-US" sz="900" spc="-1" smtClean="0">
                <a:solidFill>
                  <a:schemeClr val="tx1"/>
                </a:solidFill>
              </a:rPr>
              <a:pPr algn="r"/>
              <a:t>54</a:t>
            </a:fld>
            <a:endParaRPr lang="en-US" sz="900" dirty="0">
              <a:solidFill>
                <a:schemeClr val="tx1"/>
              </a:solidFill>
            </a:endParaRPr>
          </a:p>
        </p:txBody>
      </p:sp>
    </p:spTree>
    <p:extLst>
      <p:ext uri="{BB962C8B-B14F-4D97-AF65-F5344CB8AC3E}">
        <p14:creationId xmlns:p14="http://schemas.microsoft.com/office/powerpoint/2010/main" val="30791324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BFC2-5119-4D89-BF4F-C1AF8ADD4EA6}"/>
              </a:ext>
            </a:extLst>
          </p:cNvPr>
          <p:cNvSpPr>
            <a:spLocks noGrp="1"/>
          </p:cNvSpPr>
          <p:nvPr>
            <p:ph type="title"/>
          </p:nvPr>
        </p:nvSpPr>
        <p:spPr>
          <a:xfrm>
            <a:off x="853579" y="150494"/>
            <a:ext cx="11591502" cy="837304"/>
          </a:xfrm>
        </p:spPr>
        <p:txBody>
          <a:bodyPr/>
          <a:lstStyle/>
          <a:p>
            <a:r>
              <a:rPr lang="en-US" dirty="0"/>
              <a:t>Animation of “Flower Structure” Interpretation</a:t>
            </a:r>
          </a:p>
        </p:txBody>
      </p:sp>
      <p:sp>
        <p:nvSpPr>
          <p:cNvPr id="4" name="Date Placeholder 3">
            <a:extLst>
              <a:ext uri="{FF2B5EF4-FFF2-40B4-BE49-F238E27FC236}">
                <a16:creationId xmlns:a16="http://schemas.microsoft.com/office/drawing/2014/main" id="{95A56D94-74D3-49C4-A1EB-22CB1F9E92F0}"/>
              </a:ext>
            </a:extLst>
          </p:cNvPr>
          <p:cNvSpPr>
            <a:spLocks noGrp="1"/>
          </p:cNvSpPr>
          <p:nvPr>
            <p:ph type="dt" sz="half" idx="2"/>
          </p:nvPr>
        </p:nvSpPr>
        <p:spPr/>
        <p:txBody>
          <a:bodyPr/>
          <a:lstStyle/>
          <a:p>
            <a:r>
              <a:rPr lang="en-US" spc="-1"/>
              <a:t>21 Aug 2019  </a:t>
            </a:r>
            <a:endParaRPr lang="en-US" sz="992" dirty="0"/>
          </a:p>
        </p:txBody>
      </p:sp>
      <p:pic>
        <p:nvPicPr>
          <p:cNvPr id="8" name="Picture 7">
            <a:extLst>
              <a:ext uri="{FF2B5EF4-FFF2-40B4-BE49-F238E27FC236}">
                <a16:creationId xmlns:a16="http://schemas.microsoft.com/office/drawing/2014/main" id="{04A5E681-0FB1-46F5-AF20-FED285E2C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49" y="1019054"/>
            <a:ext cx="13439422" cy="5987645"/>
          </a:xfrm>
          <a:prstGeom prst="rect">
            <a:avLst/>
          </a:prstGeom>
        </p:spPr>
      </p:pic>
      <p:sp>
        <p:nvSpPr>
          <p:cNvPr id="7" name="Footer Placeholder 4">
            <a:extLst>
              <a:ext uri="{FF2B5EF4-FFF2-40B4-BE49-F238E27FC236}">
                <a16:creationId xmlns:a16="http://schemas.microsoft.com/office/drawing/2014/main" id="{DCCDE87B-6B60-47AE-9A23-96098992D7C6}"/>
              </a:ext>
            </a:extLst>
          </p:cNvPr>
          <p:cNvSpPr txBox="1">
            <a:spLocks/>
          </p:cNvSpPr>
          <p:nvPr/>
        </p:nvSpPr>
        <p:spPr>
          <a:xfrm>
            <a:off x="4596121" y="7010400"/>
            <a:ext cx="5785011" cy="3980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spc="-1" dirty="0">
                <a:latin typeface="Times New Roman" panose="02020603050405020304" pitchFamily="18" charset="0"/>
                <a:cs typeface="Times New Roman" panose="02020603050405020304" pitchFamily="18" charset="0"/>
              </a:rPr>
              <a:t>Copyright © 2019</a:t>
            </a:r>
          </a:p>
          <a:p>
            <a:pPr algn="ctr"/>
            <a:r>
              <a:rPr lang="en-US" sz="900" b="1" spc="-1" dirty="0">
                <a:latin typeface="Times New Roman" panose="02020603050405020304" pitchFamily="18" charset="0"/>
                <a:cs typeface="Times New Roman" panose="02020603050405020304" pitchFamily="18" charset="0"/>
              </a:rPr>
              <a:t>Dynamic Measurement LLC.</a:t>
            </a:r>
            <a:endParaRPr lang="en-US" sz="900" b="1" dirty="0">
              <a:latin typeface="Times New Roman" panose="02020603050405020304" pitchFamily="18" charset="0"/>
              <a:cs typeface="Times New Roman" panose="02020603050405020304" pitchFamily="18" charset="0"/>
            </a:endParaRPr>
          </a:p>
        </p:txBody>
      </p:sp>
      <p:sp>
        <p:nvSpPr>
          <p:cNvPr id="9" name="Slide Number Placeholder 5">
            <a:extLst>
              <a:ext uri="{FF2B5EF4-FFF2-40B4-BE49-F238E27FC236}">
                <a16:creationId xmlns:a16="http://schemas.microsoft.com/office/drawing/2014/main" id="{E61A6C98-631E-4277-8642-90A20C392795}"/>
              </a:ext>
            </a:extLst>
          </p:cNvPr>
          <p:cNvSpPr>
            <a:spLocks noGrp="1"/>
          </p:cNvSpPr>
          <p:nvPr>
            <p:ph type="sldNum" idx="4"/>
          </p:nvPr>
        </p:nvSpPr>
        <p:spPr>
          <a:xfrm>
            <a:off x="10620798" y="7010399"/>
            <a:ext cx="2361424" cy="364447"/>
          </a:xfrm>
        </p:spPr>
        <p:txBody>
          <a:bodyPr/>
          <a:lstStyle/>
          <a:p>
            <a:pPr algn="r"/>
            <a:r>
              <a:rPr lang="pt-BR" sz="900" spc="-1" dirty="0">
                <a:solidFill>
                  <a:schemeClr val="tx1"/>
                </a:solidFill>
              </a:rPr>
              <a:t>SunCity RockOn Rock Club      </a:t>
            </a:r>
            <a:r>
              <a:rPr lang="en-US" sz="900" spc="-1" dirty="0">
                <a:solidFill>
                  <a:schemeClr val="tx1"/>
                </a:solidFill>
              </a:rPr>
              <a:t>  </a:t>
            </a:r>
            <a:fld id="{E22B766B-36F5-4990-9CCF-12D98C66DF84}" type="slidenum">
              <a:rPr lang="en-US" sz="900" spc="-1" smtClean="0">
                <a:solidFill>
                  <a:schemeClr val="tx1"/>
                </a:solidFill>
              </a:rPr>
              <a:pPr algn="r"/>
              <a:t>55</a:t>
            </a:fld>
            <a:endParaRPr lang="en-US" sz="900" dirty="0">
              <a:solidFill>
                <a:schemeClr val="tx1"/>
              </a:solidFill>
            </a:endParaRPr>
          </a:p>
        </p:txBody>
      </p:sp>
    </p:spTree>
    <p:extLst>
      <p:ext uri="{BB962C8B-B14F-4D97-AF65-F5344CB8AC3E}">
        <p14:creationId xmlns:p14="http://schemas.microsoft.com/office/powerpoint/2010/main" val="12433394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D410A-F1D9-4B4B-8D38-813C049255C0}"/>
              </a:ext>
            </a:extLst>
          </p:cNvPr>
          <p:cNvSpPr>
            <a:spLocks noGrp="1"/>
          </p:cNvSpPr>
          <p:nvPr>
            <p:ph type="title"/>
          </p:nvPr>
        </p:nvSpPr>
        <p:spPr>
          <a:xfrm>
            <a:off x="2359377" y="230777"/>
            <a:ext cx="10156259" cy="671396"/>
          </a:xfrm>
        </p:spPr>
        <p:txBody>
          <a:bodyPr>
            <a:noAutofit/>
          </a:bodyPr>
          <a:lstStyle/>
          <a:p>
            <a:pPr marL="503972" lvl="1"/>
            <a:r>
              <a:rPr lang="en-US" sz="3200" b="1" dirty="0">
                <a:latin typeface="Times New Roman" panose="02020603050405020304" pitchFamily="18" charset="0"/>
                <a:cs typeface="Times New Roman" panose="02020603050405020304" pitchFamily="18" charset="0"/>
              </a:rPr>
              <a:t>5. Gold Exploration, Humboldt County, NV.</a:t>
            </a:r>
          </a:p>
        </p:txBody>
      </p:sp>
      <p:sp>
        <p:nvSpPr>
          <p:cNvPr id="4" name="Date Placeholder 3">
            <a:extLst>
              <a:ext uri="{FF2B5EF4-FFF2-40B4-BE49-F238E27FC236}">
                <a16:creationId xmlns:a16="http://schemas.microsoft.com/office/drawing/2014/main" id="{D4DBCA43-7630-4CFE-908E-E2E8EB194DCD}"/>
              </a:ext>
            </a:extLst>
          </p:cNvPr>
          <p:cNvSpPr>
            <a:spLocks noGrp="1"/>
          </p:cNvSpPr>
          <p:nvPr>
            <p:ph type="dt" sz="half" idx="2"/>
          </p:nvPr>
        </p:nvSpPr>
        <p:spPr/>
        <p:txBody>
          <a:bodyPr/>
          <a:lstStyle/>
          <a:p>
            <a:r>
              <a:rPr lang="en-US" spc="-1" dirty="0"/>
              <a:t>21 Aug 2019  </a:t>
            </a:r>
            <a:endParaRPr lang="en-US" sz="992" dirty="0"/>
          </a:p>
        </p:txBody>
      </p:sp>
      <p:pic>
        <p:nvPicPr>
          <p:cNvPr id="8" name="Picture 7">
            <a:extLst>
              <a:ext uri="{FF2B5EF4-FFF2-40B4-BE49-F238E27FC236}">
                <a16:creationId xmlns:a16="http://schemas.microsoft.com/office/drawing/2014/main" id="{E32716D8-BAA6-48CF-8B5E-7073EAE8F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147" y="1073879"/>
            <a:ext cx="12196276" cy="5935121"/>
          </a:xfrm>
          <a:prstGeom prst="rect">
            <a:avLst/>
          </a:prstGeom>
        </p:spPr>
      </p:pic>
      <p:sp>
        <p:nvSpPr>
          <p:cNvPr id="7" name="TextBox 6">
            <a:extLst>
              <a:ext uri="{FF2B5EF4-FFF2-40B4-BE49-F238E27FC236}">
                <a16:creationId xmlns:a16="http://schemas.microsoft.com/office/drawing/2014/main" id="{EE6EBB45-43D1-4209-B6FA-4CD95B8DDBAB}"/>
              </a:ext>
            </a:extLst>
          </p:cNvPr>
          <p:cNvSpPr txBox="1"/>
          <p:nvPr/>
        </p:nvSpPr>
        <p:spPr>
          <a:xfrm>
            <a:off x="2827873" y="3994651"/>
            <a:ext cx="369012" cy="397673"/>
          </a:xfrm>
          <a:prstGeom prst="rect">
            <a:avLst/>
          </a:prstGeom>
          <a:noFill/>
        </p:spPr>
        <p:txBody>
          <a:bodyPr wrap="none" rtlCol="0">
            <a:spAutoFit/>
          </a:bodyPr>
          <a:lstStyle/>
          <a:p>
            <a:r>
              <a:rPr lang="en-US" sz="1984" b="1" dirty="0">
                <a:solidFill>
                  <a:schemeClr val="bg1"/>
                </a:solidFill>
                <a:latin typeface="Times New Roman" panose="02020603050405020304" pitchFamily="18" charset="0"/>
                <a:cs typeface="Times New Roman" panose="02020603050405020304" pitchFamily="18" charset="0"/>
              </a:rPr>
              <a:t>A</a:t>
            </a:r>
          </a:p>
        </p:txBody>
      </p:sp>
      <p:sp>
        <p:nvSpPr>
          <p:cNvPr id="9" name="TextBox 8">
            <a:extLst>
              <a:ext uri="{FF2B5EF4-FFF2-40B4-BE49-F238E27FC236}">
                <a16:creationId xmlns:a16="http://schemas.microsoft.com/office/drawing/2014/main" id="{846D40A5-79C8-44B1-95CF-9EE6AC4F0CF4}"/>
              </a:ext>
            </a:extLst>
          </p:cNvPr>
          <p:cNvSpPr txBox="1"/>
          <p:nvPr/>
        </p:nvSpPr>
        <p:spPr>
          <a:xfrm>
            <a:off x="6719886" y="3994651"/>
            <a:ext cx="435056" cy="397673"/>
          </a:xfrm>
          <a:prstGeom prst="rect">
            <a:avLst/>
          </a:prstGeom>
          <a:noFill/>
        </p:spPr>
        <p:txBody>
          <a:bodyPr wrap="none" rtlCol="0">
            <a:spAutoFit/>
          </a:bodyPr>
          <a:lstStyle/>
          <a:p>
            <a:r>
              <a:rPr lang="en-US" sz="1984" b="1" dirty="0">
                <a:solidFill>
                  <a:schemeClr val="bg1"/>
                </a:solidFill>
                <a:latin typeface="Times New Roman" panose="02020603050405020304" pitchFamily="18" charset="0"/>
                <a:cs typeface="Times New Roman" panose="02020603050405020304" pitchFamily="18" charset="0"/>
              </a:rPr>
              <a:t>A’</a:t>
            </a:r>
          </a:p>
        </p:txBody>
      </p:sp>
      <p:sp>
        <p:nvSpPr>
          <p:cNvPr id="10" name="TextBox 9">
            <a:extLst>
              <a:ext uri="{FF2B5EF4-FFF2-40B4-BE49-F238E27FC236}">
                <a16:creationId xmlns:a16="http://schemas.microsoft.com/office/drawing/2014/main" id="{D9349607-08CC-44A6-AC59-220428619BE4}"/>
              </a:ext>
            </a:extLst>
          </p:cNvPr>
          <p:cNvSpPr txBox="1"/>
          <p:nvPr/>
        </p:nvSpPr>
        <p:spPr>
          <a:xfrm>
            <a:off x="8068845" y="4017871"/>
            <a:ext cx="354584" cy="397673"/>
          </a:xfrm>
          <a:prstGeom prst="rect">
            <a:avLst/>
          </a:prstGeom>
          <a:noFill/>
        </p:spPr>
        <p:txBody>
          <a:bodyPr wrap="none" rtlCol="0">
            <a:spAutoFit/>
          </a:bodyPr>
          <a:lstStyle/>
          <a:p>
            <a:r>
              <a:rPr lang="en-US" sz="1984" b="1" dirty="0">
                <a:solidFill>
                  <a:schemeClr val="bg1"/>
                </a:solidFill>
                <a:latin typeface="Times New Roman" panose="02020603050405020304" pitchFamily="18" charset="0"/>
                <a:cs typeface="Times New Roman" panose="02020603050405020304" pitchFamily="18" charset="0"/>
              </a:rPr>
              <a:t>B</a:t>
            </a:r>
          </a:p>
        </p:txBody>
      </p:sp>
      <p:sp>
        <p:nvSpPr>
          <p:cNvPr id="11" name="TextBox 10">
            <a:extLst>
              <a:ext uri="{FF2B5EF4-FFF2-40B4-BE49-F238E27FC236}">
                <a16:creationId xmlns:a16="http://schemas.microsoft.com/office/drawing/2014/main" id="{ADE764E6-FCAF-4EEF-9BB8-B238F9D6178E}"/>
              </a:ext>
            </a:extLst>
          </p:cNvPr>
          <p:cNvSpPr txBox="1"/>
          <p:nvPr/>
        </p:nvSpPr>
        <p:spPr>
          <a:xfrm>
            <a:off x="12161682" y="4017871"/>
            <a:ext cx="472146" cy="397673"/>
          </a:xfrm>
          <a:prstGeom prst="rect">
            <a:avLst/>
          </a:prstGeom>
          <a:noFill/>
        </p:spPr>
        <p:txBody>
          <a:bodyPr wrap="square" rtlCol="0">
            <a:spAutoFit/>
          </a:bodyPr>
          <a:lstStyle/>
          <a:p>
            <a:r>
              <a:rPr lang="en-US" sz="1984" dirty="0">
                <a:solidFill>
                  <a:schemeClr val="bg1"/>
                </a:solidFill>
                <a:latin typeface="Times New Roman" panose="02020603050405020304" pitchFamily="18" charset="0"/>
                <a:cs typeface="Times New Roman" panose="02020603050405020304" pitchFamily="18" charset="0"/>
              </a:rPr>
              <a:t>B</a:t>
            </a:r>
            <a:r>
              <a:rPr lang="en-US" sz="1984" b="1" dirty="0">
                <a:solidFill>
                  <a:schemeClr val="bg1"/>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EE3C90A6-9BA9-4C6D-8A42-297C263F69A3}"/>
              </a:ext>
            </a:extLst>
          </p:cNvPr>
          <p:cNvSpPr txBox="1"/>
          <p:nvPr/>
        </p:nvSpPr>
        <p:spPr>
          <a:xfrm>
            <a:off x="9071786" y="3345220"/>
            <a:ext cx="369012" cy="397673"/>
          </a:xfrm>
          <a:prstGeom prst="rect">
            <a:avLst/>
          </a:prstGeom>
          <a:noFill/>
        </p:spPr>
        <p:txBody>
          <a:bodyPr wrap="none" rtlCol="0">
            <a:spAutoFit/>
          </a:bodyPr>
          <a:lstStyle/>
          <a:p>
            <a:r>
              <a:rPr lang="en-US" sz="1984" b="1" dirty="0">
                <a:solidFill>
                  <a:schemeClr val="bg1"/>
                </a:solidFill>
                <a:latin typeface="Times New Roman" panose="02020603050405020304" pitchFamily="18" charset="0"/>
                <a:cs typeface="Times New Roman" panose="02020603050405020304" pitchFamily="18" charset="0"/>
              </a:rPr>
              <a:t>A</a:t>
            </a:r>
          </a:p>
        </p:txBody>
      </p:sp>
      <p:sp>
        <p:nvSpPr>
          <p:cNvPr id="13" name="TextBox 12">
            <a:extLst>
              <a:ext uri="{FF2B5EF4-FFF2-40B4-BE49-F238E27FC236}">
                <a16:creationId xmlns:a16="http://schemas.microsoft.com/office/drawing/2014/main" id="{3EF8B89E-419E-4CA0-B12A-B87F5C63D8E1}"/>
              </a:ext>
            </a:extLst>
          </p:cNvPr>
          <p:cNvSpPr txBox="1"/>
          <p:nvPr/>
        </p:nvSpPr>
        <p:spPr>
          <a:xfrm>
            <a:off x="11171695" y="1338155"/>
            <a:ext cx="435056" cy="397673"/>
          </a:xfrm>
          <a:prstGeom prst="rect">
            <a:avLst/>
          </a:prstGeom>
          <a:noFill/>
        </p:spPr>
        <p:txBody>
          <a:bodyPr wrap="none" rtlCol="0">
            <a:spAutoFit/>
          </a:bodyPr>
          <a:lstStyle/>
          <a:p>
            <a:r>
              <a:rPr lang="en-US" sz="1984" b="1" dirty="0">
                <a:solidFill>
                  <a:schemeClr val="bg1"/>
                </a:solidFill>
                <a:latin typeface="Times New Roman" panose="02020603050405020304" pitchFamily="18" charset="0"/>
                <a:cs typeface="Times New Roman" panose="02020603050405020304" pitchFamily="18" charset="0"/>
              </a:rPr>
              <a:t>A’</a:t>
            </a:r>
          </a:p>
        </p:txBody>
      </p:sp>
      <p:sp>
        <p:nvSpPr>
          <p:cNvPr id="14" name="TextBox 13">
            <a:extLst>
              <a:ext uri="{FF2B5EF4-FFF2-40B4-BE49-F238E27FC236}">
                <a16:creationId xmlns:a16="http://schemas.microsoft.com/office/drawing/2014/main" id="{29A0BE3E-2DDF-4545-B9AC-FC0757E4B3A7}"/>
              </a:ext>
            </a:extLst>
          </p:cNvPr>
          <p:cNvSpPr txBox="1"/>
          <p:nvPr/>
        </p:nvSpPr>
        <p:spPr>
          <a:xfrm>
            <a:off x="9298103" y="1013099"/>
            <a:ext cx="354584" cy="397673"/>
          </a:xfrm>
          <a:prstGeom prst="rect">
            <a:avLst/>
          </a:prstGeom>
          <a:noFill/>
        </p:spPr>
        <p:txBody>
          <a:bodyPr wrap="none" rtlCol="0">
            <a:spAutoFit/>
          </a:bodyPr>
          <a:lstStyle/>
          <a:p>
            <a:r>
              <a:rPr lang="en-US" sz="1984" b="1" dirty="0">
                <a:solidFill>
                  <a:schemeClr val="bg1"/>
                </a:solidFill>
                <a:latin typeface="Times New Roman" panose="02020603050405020304" pitchFamily="18" charset="0"/>
                <a:cs typeface="Times New Roman" panose="02020603050405020304" pitchFamily="18" charset="0"/>
              </a:rPr>
              <a:t>B</a:t>
            </a:r>
          </a:p>
        </p:txBody>
      </p:sp>
      <p:sp>
        <p:nvSpPr>
          <p:cNvPr id="15" name="TextBox 14">
            <a:extLst>
              <a:ext uri="{FF2B5EF4-FFF2-40B4-BE49-F238E27FC236}">
                <a16:creationId xmlns:a16="http://schemas.microsoft.com/office/drawing/2014/main" id="{1CD04FF4-DE48-4DD9-89D8-3D3997459AF5}"/>
              </a:ext>
            </a:extLst>
          </p:cNvPr>
          <p:cNvSpPr txBox="1"/>
          <p:nvPr/>
        </p:nvSpPr>
        <p:spPr>
          <a:xfrm>
            <a:off x="11031701" y="2583741"/>
            <a:ext cx="472146" cy="397673"/>
          </a:xfrm>
          <a:prstGeom prst="rect">
            <a:avLst/>
          </a:prstGeom>
          <a:noFill/>
        </p:spPr>
        <p:txBody>
          <a:bodyPr wrap="square" rtlCol="0">
            <a:spAutoFit/>
          </a:bodyPr>
          <a:lstStyle/>
          <a:p>
            <a:r>
              <a:rPr lang="en-US" sz="1984" dirty="0">
                <a:solidFill>
                  <a:schemeClr val="bg1"/>
                </a:solidFill>
                <a:latin typeface="Times New Roman" panose="02020603050405020304" pitchFamily="18" charset="0"/>
                <a:cs typeface="Times New Roman" panose="02020603050405020304" pitchFamily="18" charset="0"/>
              </a:rPr>
              <a:t>B</a:t>
            </a:r>
            <a:r>
              <a:rPr lang="en-US" sz="1984" b="1" dirty="0">
                <a:solidFill>
                  <a:schemeClr val="bg1"/>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7F2EE604-3DA5-46A3-ACE5-98B3EA49B3AB}"/>
              </a:ext>
            </a:extLst>
          </p:cNvPr>
          <p:cNvSpPr txBox="1"/>
          <p:nvPr/>
        </p:nvSpPr>
        <p:spPr>
          <a:xfrm>
            <a:off x="4871967" y="3485136"/>
            <a:ext cx="369012" cy="397673"/>
          </a:xfrm>
          <a:prstGeom prst="rect">
            <a:avLst/>
          </a:prstGeom>
          <a:noFill/>
        </p:spPr>
        <p:txBody>
          <a:bodyPr wrap="none" rtlCol="0">
            <a:spAutoFit/>
          </a:bodyPr>
          <a:lstStyle/>
          <a:p>
            <a:r>
              <a:rPr lang="en-US" sz="1984" b="1" dirty="0">
                <a:solidFill>
                  <a:schemeClr val="bg1"/>
                </a:solidFill>
                <a:latin typeface="Times New Roman" panose="02020603050405020304" pitchFamily="18" charset="0"/>
                <a:cs typeface="Times New Roman" panose="02020603050405020304" pitchFamily="18" charset="0"/>
              </a:rPr>
              <a:t>A</a:t>
            </a:r>
          </a:p>
        </p:txBody>
      </p:sp>
      <p:sp>
        <p:nvSpPr>
          <p:cNvPr id="17" name="TextBox 16">
            <a:extLst>
              <a:ext uri="{FF2B5EF4-FFF2-40B4-BE49-F238E27FC236}">
                <a16:creationId xmlns:a16="http://schemas.microsoft.com/office/drawing/2014/main" id="{9202624C-1744-4E45-9A9B-2B0547323892}"/>
              </a:ext>
            </a:extLst>
          </p:cNvPr>
          <p:cNvSpPr txBox="1"/>
          <p:nvPr/>
        </p:nvSpPr>
        <p:spPr>
          <a:xfrm>
            <a:off x="5874907" y="1745275"/>
            <a:ext cx="435056" cy="397673"/>
          </a:xfrm>
          <a:prstGeom prst="rect">
            <a:avLst/>
          </a:prstGeom>
          <a:noFill/>
        </p:spPr>
        <p:txBody>
          <a:bodyPr wrap="none" rtlCol="0">
            <a:spAutoFit/>
          </a:bodyPr>
          <a:lstStyle/>
          <a:p>
            <a:r>
              <a:rPr lang="en-US" sz="1984" b="1" dirty="0">
                <a:solidFill>
                  <a:schemeClr val="bg1"/>
                </a:solidFill>
                <a:latin typeface="Times New Roman" panose="02020603050405020304" pitchFamily="18" charset="0"/>
                <a:cs typeface="Times New Roman" panose="02020603050405020304" pitchFamily="18" charset="0"/>
              </a:rPr>
              <a:t>A’</a:t>
            </a:r>
          </a:p>
        </p:txBody>
      </p:sp>
      <p:sp>
        <p:nvSpPr>
          <p:cNvPr id="18" name="TextBox 17">
            <a:extLst>
              <a:ext uri="{FF2B5EF4-FFF2-40B4-BE49-F238E27FC236}">
                <a16:creationId xmlns:a16="http://schemas.microsoft.com/office/drawing/2014/main" id="{CD127C13-79FA-40FE-BCFF-DFCDA36E4097}"/>
              </a:ext>
            </a:extLst>
          </p:cNvPr>
          <p:cNvSpPr txBox="1"/>
          <p:nvPr/>
        </p:nvSpPr>
        <p:spPr>
          <a:xfrm>
            <a:off x="3948006" y="1206017"/>
            <a:ext cx="354584" cy="397673"/>
          </a:xfrm>
          <a:prstGeom prst="rect">
            <a:avLst/>
          </a:prstGeom>
          <a:noFill/>
        </p:spPr>
        <p:txBody>
          <a:bodyPr wrap="none" rtlCol="0">
            <a:spAutoFit/>
          </a:bodyPr>
          <a:lstStyle/>
          <a:p>
            <a:r>
              <a:rPr lang="en-US" sz="1984" b="1" dirty="0">
                <a:solidFill>
                  <a:schemeClr val="bg1"/>
                </a:solidFill>
                <a:latin typeface="Times New Roman" panose="02020603050405020304" pitchFamily="18" charset="0"/>
                <a:cs typeface="Times New Roman" panose="02020603050405020304" pitchFamily="18" charset="0"/>
              </a:rPr>
              <a:t>B</a:t>
            </a:r>
          </a:p>
        </p:txBody>
      </p:sp>
      <p:sp>
        <p:nvSpPr>
          <p:cNvPr id="19" name="TextBox 18">
            <a:extLst>
              <a:ext uri="{FF2B5EF4-FFF2-40B4-BE49-F238E27FC236}">
                <a16:creationId xmlns:a16="http://schemas.microsoft.com/office/drawing/2014/main" id="{8A7DCC52-386E-4DCE-90E9-792C38FFD1C4}"/>
              </a:ext>
            </a:extLst>
          </p:cNvPr>
          <p:cNvSpPr txBox="1"/>
          <p:nvPr/>
        </p:nvSpPr>
        <p:spPr>
          <a:xfrm>
            <a:off x="6948891" y="2394180"/>
            <a:ext cx="472146" cy="397673"/>
          </a:xfrm>
          <a:prstGeom prst="rect">
            <a:avLst/>
          </a:prstGeom>
          <a:noFill/>
        </p:spPr>
        <p:txBody>
          <a:bodyPr wrap="square" rtlCol="0">
            <a:spAutoFit/>
          </a:bodyPr>
          <a:lstStyle/>
          <a:p>
            <a:r>
              <a:rPr lang="en-US" sz="1984" dirty="0">
                <a:solidFill>
                  <a:schemeClr val="bg1"/>
                </a:solidFill>
                <a:latin typeface="Times New Roman" panose="02020603050405020304" pitchFamily="18" charset="0"/>
                <a:cs typeface="Times New Roman" panose="02020603050405020304" pitchFamily="18" charset="0"/>
              </a:rPr>
              <a:t>B</a:t>
            </a:r>
            <a:r>
              <a:rPr lang="en-US" sz="1984" b="1" dirty="0">
                <a:solidFill>
                  <a:schemeClr val="bg1"/>
                </a:solidFill>
                <a:latin typeface="Times New Roman" panose="02020603050405020304" pitchFamily="18" charset="0"/>
                <a:cs typeface="Times New Roman" panose="02020603050405020304" pitchFamily="18" charset="0"/>
              </a:rPr>
              <a:t>’</a:t>
            </a:r>
          </a:p>
        </p:txBody>
      </p:sp>
      <p:sp>
        <p:nvSpPr>
          <p:cNvPr id="20" name="Footer Placeholder 4">
            <a:extLst>
              <a:ext uri="{FF2B5EF4-FFF2-40B4-BE49-F238E27FC236}">
                <a16:creationId xmlns:a16="http://schemas.microsoft.com/office/drawing/2014/main" id="{F13F0153-BEE5-4038-B648-B6D915AD0DFE}"/>
              </a:ext>
            </a:extLst>
          </p:cNvPr>
          <p:cNvSpPr txBox="1">
            <a:spLocks/>
          </p:cNvSpPr>
          <p:nvPr/>
        </p:nvSpPr>
        <p:spPr>
          <a:xfrm>
            <a:off x="4175445" y="7005956"/>
            <a:ext cx="6481789" cy="4024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spc="-1" dirty="0">
                <a:latin typeface="Times New Roman" panose="02020603050405020304" pitchFamily="18" charset="0"/>
                <a:cs typeface="Times New Roman" panose="02020603050405020304" pitchFamily="18" charset="0"/>
              </a:rPr>
              <a:t>Copyright © 2019</a:t>
            </a:r>
          </a:p>
          <a:p>
            <a:pPr algn="ctr"/>
            <a:r>
              <a:rPr lang="en-US" sz="900" b="1" spc="-1" dirty="0">
                <a:latin typeface="Times New Roman" panose="02020603050405020304" pitchFamily="18" charset="0"/>
                <a:cs typeface="Times New Roman" panose="02020603050405020304" pitchFamily="18" charset="0"/>
              </a:rPr>
              <a:t>Dynamic Measurement LLC.</a:t>
            </a:r>
            <a:endParaRPr lang="en-US" sz="900" b="1" dirty="0">
              <a:latin typeface="Times New Roman" panose="02020603050405020304" pitchFamily="18" charset="0"/>
              <a:cs typeface="Times New Roman" panose="02020603050405020304" pitchFamily="18" charset="0"/>
            </a:endParaRPr>
          </a:p>
        </p:txBody>
      </p:sp>
      <p:sp>
        <p:nvSpPr>
          <p:cNvPr id="21" name="Slide Number Placeholder 5">
            <a:extLst>
              <a:ext uri="{FF2B5EF4-FFF2-40B4-BE49-F238E27FC236}">
                <a16:creationId xmlns:a16="http://schemas.microsoft.com/office/drawing/2014/main" id="{556FB4B5-3335-4079-BE5C-E23E4C621C0A}"/>
              </a:ext>
            </a:extLst>
          </p:cNvPr>
          <p:cNvSpPr>
            <a:spLocks noGrp="1"/>
          </p:cNvSpPr>
          <p:nvPr>
            <p:ph type="sldNum" idx="4"/>
          </p:nvPr>
        </p:nvSpPr>
        <p:spPr>
          <a:xfrm>
            <a:off x="10464800" y="6972363"/>
            <a:ext cx="2403623" cy="402484"/>
          </a:xfrm>
        </p:spPr>
        <p:txBody>
          <a:bodyPr/>
          <a:lstStyle/>
          <a:p>
            <a:pPr algn="r"/>
            <a:r>
              <a:rPr lang="pt-BR" sz="900" spc="-1" dirty="0">
                <a:solidFill>
                  <a:schemeClr val="tx1"/>
                </a:solidFill>
              </a:rPr>
              <a:t>SunCity RockOn Rock Club      </a:t>
            </a:r>
            <a:r>
              <a:rPr lang="en-US" sz="900" spc="-1" dirty="0">
                <a:solidFill>
                  <a:schemeClr val="tx1"/>
                </a:solidFill>
              </a:rPr>
              <a:t>  </a:t>
            </a:r>
            <a:fld id="{E22B766B-36F5-4990-9CCF-12D98C66DF84}" type="slidenum">
              <a:rPr lang="en-US" sz="900" spc="-1" smtClean="0">
                <a:solidFill>
                  <a:schemeClr val="tx1"/>
                </a:solidFill>
              </a:rPr>
              <a:pPr algn="r"/>
              <a:t>56</a:t>
            </a:fld>
            <a:endParaRPr lang="en-US" sz="900" dirty="0">
              <a:solidFill>
                <a:schemeClr val="tx1"/>
              </a:solidFill>
            </a:endParaRPr>
          </a:p>
        </p:txBody>
      </p:sp>
    </p:spTree>
    <p:extLst>
      <p:ext uri="{BB962C8B-B14F-4D97-AF65-F5344CB8AC3E}">
        <p14:creationId xmlns:p14="http://schemas.microsoft.com/office/powerpoint/2010/main" val="11805666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243E0-EDD1-4BFD-9820-892D43AA3100}"/>
              </a:ext>
            </a:extLst>
          </p:cNvPr>
          <p:cNvSpPr>
            <a:spLocks noGrp="1"/>
          </p:cNvSpPr>
          <p:nvPr>
            <p:ph type="title"/>
          </p:nvPr>
        </p:nvSpPr>
        <p:spPr>
          <a:xfrm>
            <a:off x="2472266" y="243929"/>
            <a:ext cx="9930117" cy="673426"/>
          </a:xfrm>
        </p:spPr>
        <p:txBody>
          <a:bodyPr/>
          <a:lstStyle/>
          <a:p>
            <a:r>
              <a:rPr lang="en-US" sz="3200" b="1" dirty="0"/>
              <a:t>North Nevada Interpretation Animation</a:t>
            </a:r>
          </a:p>
        </p:txBody>
      </p:sp>
      <p:sp>
        <p:nvSpPr>
          <p:cNvPr id="4" name="Date Placeholder 3">
            <a:extLst>
              <a:ext uri="{FF2B5EF4-FFF2-40B4-BE49-F238E27FC236}">
                <a16:creationId xmlns:a16="http://schemas.microsoft.com/office/drawing/2014/main" id="{CDF0BA95-DAC6-4F6F-8327-AF0D38ED83AD}"/>
              </a:ext>
            </a:extLst>
          </p:cNvPr>
          <p:cNvSpPr>
            <a:spLocks noGrp="1"/>
          </p:cNvSpPr>
          <p:nvPr>
            <p:ph type="dt" sz="half" idx="2"/>
          </p:nvPr>
        </p:nvSpPr>
        <p:spPr/>
        <p:txBody>
          <a:bodyPr/>
          <a:lstStyle/>
          <a:p>
            <a:r>
              <a:rPr lang="en-US" spc="-1" dirty="0"/>
              <a:t>21 Aug 2019  </a:t>
            </a:r>
            <a:endParaRPr lang="en-US" sz="992" dirty="0"/>
          </a:p>
        </p:txBody>
      </p:sp>
      <p:pic>
        <p:nvPicPr>
          <p:cNvPr id="8" name="Picture 7">
            <a:extLst>
              <a:ext uri="{FF2B5EF4-FFF2-40B4-BE49-F238E27FC236}">
                <a16:creationId xmlns:a16="http://schemas.microsoft.com/office/drawing/2014/main" id="{D8E4774D-B015-4BD6-8D09-5EC4DB26E5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89" y="985241"/>
            <a:ext cx="12423917" cy="6086704"/>
          </a:xfrm>
          <a:prstGeom prst="rect">
            <a:avLst/>
          </a:prstGeom>
        </p:spPr>
      </p:pic>
      <p:sp>
        <p:nvSpPr>
          <p:cNvPr id="7" name="Footer Placeholder 4">
            <a:extLst>
              <a:ext uri="{FF2B5EF4-FFF2-40B4-BE49-F238E27FC236}">
                <a16:creationId xmlns:a16="http://schemas.microsoft.com/office/drawing/2014/main" id="{ACF38B65-9141-411B-8F9F-C372779295FC}"/>
              </a:ext>
            </a:extLst>
          </p:cNvPr>
          <p:cNvSpPr txBox="1">
            <a:spLocks/>
          </p:cNvSpPr>
          <p:nvPr/>
        </p:nvSpPr>
        <p:spPr>
          <a:xfrm>
            <a:off x="4596121" y="7173424"/>
            <a:ext cx="5785011" cy="2350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spc="-1" dirty="0">
                <a:latin typeface="Times New Roman" panose="02020603050405020304" pitchFamily="18" charset="0"/>
                <a:cs typeface="Times New Roman" panose="02020603050405020304" pitchFamily="18" charset="0"/>
              </a:rPr>
              <a:t>Copyright © 2019</a:t>
            </a:r>
          </a:p>
          <a:p>
            <a:pPr algn="ctr"/>
            <a:r>
              <a:rPr lang="en-US" sz="900" b="1" spc="-1" dirty="0">
                <a:latin typeface="Times New Roman" panose="02020603050405020304" pitchFamily="18" charset="0"/>
                <a:cs typeface="Times New Roman" panose="02020603050405020304" pitchFamily="18" charset="0"/>
              </a:rPr>
              <a:t>Dynamic Measurement LLC.</a:t>
            </a:r>
            <a:endParaRPr lang="en-US" sz="900" b="1" dirty="0">
              <a:latin typeface="Times New Roman" panose="02020603050405020304" pitchFamily="18" charset="0"/>
              <a:cs typeface="Times New Roman" panose="02020603050405020304" pitchFamily="18" charset="0"/>
            </a:endParaRPr>
          </a:p>
        </p:txBody>
      </p:sp>
      <p:sp>
        <p:nvSpPr>
          <p:cNvPr id="9" name="Slide Number Placeholder 5">
            <a:extLst>
              <a:ext uri="{FF2B5EF4-FFF2-40B4-BE49-F238E27FC236}">
                <a16:creationId xmlns:a16="http://schemas.microsoft.com/office/drawing/2014/main" id="{690112B8-8C3F-466D-B6D3-417B574C95D4}"/>
              </a:ext>
            </a:extLst>
          </p:cNvPr>
          <p:cNvSpPr>
            <a:spLocks noGrp="1"/>
          </p:cNvSpPr>
          <p:nvPr>
            <p:ph type="sldNum" idx="4"/>
          </p:nvPr>
        </p:nvSpPr>
        <p:spPr>
          <a:xfrm>
            <a:off x="10620798" y="7139831"/>
            <a:ext cx="2301608" cy="235016"/>
          </a:xfrm>
        </p:spPr>
        <p:txBody>
          <a:bodyPr/>
          <a:lstStyle/>
          <a:p>
            <a:pPr algn="r"/>
            <a:r>
              <a:rPr lang="pt-BR" sz="900" spc="-1" dirty="0">
                <a:solidFill>
                  <a:schemeClr val="tx1"/>
                </a:solidFill>
              </a:rPr>
              <a:t>SunCity RockOn Rock Club      </a:t>
            </a:r>
            <a:r>
              <a:rPr lang="en-US" sz="900" spc="-1" dirty="0">
                <a:solidFill>
                  <a:schemeClr val="tx1"/>
                </a:solidFill>
              </a:rPr>
              <a:t>  </a:t>
            </a:r>
            <a:fld id="{E22B766B-36F5-4990-9CCF-12D98C66DF84}" type="slidenum">
              <a:rPr lang="en-US" sz="900" spc="-1" smtClean="0">
                <a:solidFill>
                  <a:schemeClr val="tx1"/>
                </a:solidFill>
              </a:rPr>
              <a:pPr algn="r"/>
              <a:t>57</a:t>
            </a:fld>
            <a:endParaRPr lang="en-US" sz="900" dirty="0">
              <a:solidFill>
                <a:schemeClr val="tx1"/>
              </a:solidFill>
            </a:endParaRPr>
          </a:p>
        </p:txBody>
      </p:sp>
    </p:spTree>
    <p:extLst>
      <p:ext uri="{BB962C8B-B14F-4D97-AF65-F5344CB8AC3E}">
        <p14:creationId xmlns:p14="http://schemas.microsoft.com/office/powerpoint/2010/main" val="18139646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7107" y="200416"/>
            <a:ext cx="10548929" cy="988437"/>
          </a:xfrm>
        </p:spPr>
        <p:txBody>
          <a:bodyPr/>
          <a:lstStyle/>
          <a:p>
            <a:r>
              <a:rPr lang="en-US" dirty="0"/>
              <a:t>Imagine August Parties when there is a rain storm</a:t>
            </a:r>
            <a:br>
              <a:rPr lang="en-US" dirty="0"/>
            </a:br>
            <a:r>
              <a:rPr lang="en-US" dirty="0"/>
              <a:t>Watching Lightning over the Cedar Iron Mines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1387"/>
            <a:ext cx="13439775" cy="6288288"/>
          </a:xfrm>
          <a:prstGeom prst="rect">
            <a:avLst/>
          </a:prstGeom>
        </p:spPr>
      </p:pic>
      <p:sp>
        <p:nvSpPr>
          <p:cNvPr id="4" name="Date Placeholder 3"/>
          <p:cNvSpPr>
            <a:spLocks noGrp="1"/>
          </p:cNvSpPr>
          <p:nvPr>
            <p:ph type="dt" idx="10"/>
          </p:nvPr>
        </p:nvSpPr>
        <p:spPr>
          <a:xfrm>
            <a:off x="413359" y="6887160"/>
            <a:ext cx="3389384" cy="521280"/>
          </a:xfrm>
        </p:spPr>
        <p:txBody>
          <a:bodyPr/>
          <a:lstStyle/>
          <a:p>
            <a:r>
              <a:rPr lang="en-US" spc="-1" dirty="0">
                <a:solidFill>
                  <a:srgbClr val="FFFF00"/>
                </a:solidFill>
              </a:rPr>
              <a:t>12 October 2019</a:t>
            </a:r>
            <a:endParaRPr lang="en-US" sz="825" dirty="0">
              <a:solidFill>
                <a:srgbClr val="FFFF00"/>
              </a:solidFill>
            </a:endParaRPr>
          </a:p>
        </p:txBody>
      </p:sp>
      <p:sp>
        <p:nvSpPr>
          <p:cNvPr id="5" name="Footer Placeholder 4"/>
          <p:cNvSpPr>
            <a:spLocks noGrp="1"/>
          </p:cNvSpPr>
          <p:nvPr>
            <p:ph type="ftr" idx="11"/>
          </p:nvPr>
        </p:nvSpPr>
        <p:spPr/>
        <p:txBody>
          <a:bodyPr/>
          <a:lstStyle/>
          <a:p>
            <a:pPr algn="ctr"/>
            <a:r>
              <a:rPr lang="en-US" spc="-1" dirty="0">
                <a:solidFill>
                  <a:srgbClr val="FFFF00"/>
                </a:solidFill>
              </a:rPr>
              <a:t>Copyright © 2019</a:t>
            </a:r>
          </a:p>
          <a:p>
            <a:pPr algn="ctr"/>
            <a:r>
              <a:rPr lang="en-US" sz="825" spc="-1" dirty="0">
                <a:solidFill>
                  <a:srgbClr val="FFFF00"/>
                </a:solidFill>
              </a:rPr>
              <a:t>Dynamic Measurement LLC.</a:t>
            </a:r>
            <a:endParaRPr lang="en-US" sz="825" dirty="0">
              <a:solidFill>
                <a:srgbClr val="FFFF00"/>
              </a:solidFill>
            </a:endParaRPr>
          </a:p>
        </p:txBody>
      </p:sp>
      <p:sp>
        <p:nvSpPr>
          <p:cNvPr id="6" name="Slide Number Placeholder 5"/>
          <p:cNvSpPr>
            <a:spLocks noGrp="1"/>
          </p:cNvSpPr>
          <p:nvPr>
            <p:ph type="sldNum" idx="4"/>
          </p:nvPr>
        </p:nvSpPr>
        <p:spPr/>
        <p:txBody>
          <a:bodyPr/>
          <a:lstStyle/>
          <a:p>
            <a:pPr algn="r"/>
            <a:r>
              <a:rPr lang="pt-BR" spc="-1" dirty="0">
                <a:solidFill>
                  <a:srgbClr val="FFFF00"/>
                </a:solidFill>
              </a:rPr>
              <a:t>SunCity RockOn Rock Club      </a:t>
            </a:r>
            <a:r>
              <a:rPr lang="en-US" spc="-1" dirty="0">
                <a:solidFill>
                  <a:srgbClr val="FFFF00"/>
                </a:solidFill>
              </a:rPr>
              <a:t>  </a:t>
            </a:r>
            <a:fld id="{E22B766B-36F5-4990-9CCF-12D98C66DF84}" type="slidenum">
              <a:rPr lang="en-US" spc="-1" smtClean="0">
                <a:solidFill>
                  <a:srgbClr val="FFFF00"/>
                </a:solidFill>
              </a:rPr>
              <a:pPr algn="r"/>
              <a:t>58</a:t>
            </a:fld>
            <a:endParaRPr lang="en-US" sz="825" dirty="0">
              <a:solidFill>
                <a:srgbClr val="FFFF00"/>
              </a:solidFill>
            </a:endParaRPr>
          </a:p>
        </p:txBody>
      </p:sp>
    </p:spTree>
    <p:extLst>
      <p:ext uri="{BB962C8B-B14F-4D97-AF65-F5344CB8AC3E}">
        <p14:creationId xmlns:p14="http://schemas.microsoft.com/office/powerpoint/2010/main" val="41048086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stretch/>
        </p:blipFill>
        <p:spPr>
          <a:xfrm>
            <a:off x="-2" y="0"/>
            <a:ext cx="13439775" cy="7559675"/>
          </a:xfrm>
          <a:prstGeom prst="rect">
            <a:avLst/>
          </a:prstGeom>
          <a:ln>
            <a:noFill/>
          </a:ln>
        </p:spPr>
      </p:pic>
      <p:sp>
        <p:nvSpPr>
          <p:cNvPr id="2" name="Title 1"/>
          <p:cNvSpPr>
            <a:spLocks noGrp="1"/>
          </p:cNvSpPr>
          <p:nvPr>
            <p:ph type="title"/>
          </p:nvPr>
        </p:nvSpPr>
        <p:spPr>
          <a:xfrm>
            <a:off x="671949" y="300960"/>
            <a:ext cx="12094087" cy="1262160"/>
          </a:xfrm>
        </p:spPr>
        <p:txBody>
          <a:bodyPr/>
          <a:lstStyle/>
          <a:p>
            <a:r>
              <a:rPr lang="en-US" b="0" spc="-1" dirty="0">
                <a:solidFill>
                  <a:srgbClr val="FFFF00"/>
                </a:solidFill>
                <a:effectLst>
                  <a:outerShdw blurRad="38100" dist="38100" dir="2700000" algn="tl">
                    <a:srgbClr val="000000">
                      <a:alpha val="43137"/>
                    </a:srgbClr>
                  </a:outerShdw>
                </a:effectLst>
                <a:uFill>
                  <a:solidFill>
                    <a:srgbClr val="FFFFFF"/>
                  </a:solidFill>
                </a:uFill>
              </a:rPr>
              <a:t>Lightning is tied to all aspects
of the Earth’s Electrical System</a:t>
            </a:r>
            <a:endParaRPr lang="en-US" dirty="0"/>
          </a:p>
        </p:txBody>
      </p:sp>
      <p:sp>
        <p:nvSpPr>
          <p:cNvPr id="4" name="Date Placeholder 3"/>
          <p:cNvSpPr>
            <a:spLocks noGrp="1"/>
          </p:cNvSpPr>
          <p:nvPr>
            <p:ph type="dt" idx="10"/>
          </p:nvPr>
        </p:nvSpPr>
        <p:spPr>
          <a:xfrm>
            <a:off x="671949" y="7015342"/>
            <a:ext cx="3130793" cy="393098"/>
          </a:xfrm>
        </p:spPr>
        <p:txBody>
          <a:bodyPr/>
          <a:lstStyle/>
          <a:p>
            <a:r>
              <a:rPr lang="en-US" spc="-1" dirty="0">
                <a:solidFill>
                  <a:srgbClr val="FFFF00"/>
                </a:solidFill>
              </a:rPr>
              <a:t>12 October 2019</a:t>
            </a:r>
            <a:endParaRPr lang="en-US" sz="825" dirty="0">
              <a:solidFill>
                <a:srgbClr val="FFFF00"/>
              </a:solidFill>
            </a:endParaRPr>
          </a:p>
        </p:txBody>
      </p:sp>
      <p:sp>
        <p:nvSpPr>
          <p:cNvPr id="5" name="Footer Placeholder 4"/>
          <p:cNvSpPr>
            <a:spLocks noGrp="1"/>
          </p:cNvSpPr>
          <p:nvPr>
            <p:ph type="ftr" idx="11"/>
          </p:nvPr>
        </p:nvSpPr>
        <p:spPr>
          <a:xfrm>
            <a:off x="4596121" y="7015342"/>
            <a:ext cx="5785011" cy="393097"/>
          </a:xfrm>
        </p:spPr>
        <p:txBody>
          <a:bodyPr/>
          <a:lstStyle/>
          <a:p>
            <a:pPr algn="ctr"/>
            <a:r>
              <a:rPr lang="en-US" spc="-1" dirty="0">
                <a:solidFill>
                  <a:srgbClr val="FFFF00"/>
                </a:solidFill>
              </a:rPr>
              <a:t>Copyright © 2019</a:t>
            </a:r>
          </a:p>
          <a:p>
            <a:pPr algn="ctr"/>
            <a:r>
              <a:rPr lang="en-US" sz="825" spc="-1" dirty="0">
                <a:solidFill>
                  <a:srgbClr val="FFFF00"/>
                </a:solidFill>
              </a:rPr>
              <a:t>Dynamic Measurement LLC.</a:t>
            </a:r>
            <a:endParaRPr lang="en-US" sz="825" dirty="0">
              <a:solidFill>
                <a:srgbClr val="FFFF00"/>
              </a:solidFill>
            </a:endParaRPr>
          </a:p>
        </p:txBody>
      </p:sp>
      <p:sp>
        <p:nvSpPr>
          <p:cNvPr id="6" name="Slide Number Placeholder 5"/>
          <p:cNvSpPr>
            <a:spLocks noGrp="1"/>
          </p:cNvSpPr>
          <p:nvPr>
            <p:ph type="sldNum" idx="4"/>
          </p:nvPr>
        </p:nvSpPr>
        <p:spPr>
          <a:xfrm>
            <a:off x="10620798" y="7015343"/>
            <a:ext cx="2145239" cy="359504"/>
          </a:xfrm>
        </p:spPr>
        <p:txBody>
          <a:bodyPr/>
          <a:lstStyle/>
          <a:p>
            <a:pPr algn="r"/>
            <a:r>
              <a:rPr lang="pt-BR" spc="-1" dirty="0">
                <a:solidFill>
                  <a:srgbClr val="FFFF00"/>
                </a:solidFill>
              </a:rPr>
              <a:t>SunCity RockOn Rock Club      </a:t>
            </a:r>
            <a:r>
              <a:rPr lang="en-US" spc="-1" dirty="0">
                <a:solidFill>
                  <a:srgbClr val="FFFF00"/>
                </a:solidFill>
              </a:rPr>
              <a:t>  </a:t>
            </a:r>
            <a:fld id="{E22B766B-36F5-4990-9CCF-12D98C66DF84}" type="slidenum">
              <a:rPr lang="en-US" spc="-1" smtClean="0">
                <a:solidFill>
                  <a:srgbClr val="FFFF00"/>
                </a:solidFill>
              </a:rPr>
              <a:pPr algn="r"/>
              <a:t>59</a:t>
            </a:fld>
            <a:endParaRPr lang="en-US" sz="825" dirty="0">
              <a:solidFill>
                <a:srgbClr val="FFFF00"/>
              </a:solidFill>
            </a:endParaRPr>
          </a:p>
        </p:txBody>
      </p:sp>
      <p:sp>
        <p:nvSpPr>
          <p:cNvPr id="8" name="Line 12"/>
          <p:cNvSpPr/>
          <p:nvPr/>
        </p:nvSpPr>
        <p:spPr>
          <a:xfrm>
            <a:off x="7828667" y="594023"/>
            <a:ext cx="1010880" cy="360"/>
          </a:xfrm>
          <a:prstGeom prst="line">
            <a:avLst/>
          </a:prstGeom>
          <a:ln w="76320">
            <a:solidFill>
              <a:srgbClr val="FFFF00"/>
            </a:solidFill>
          </a:ln>
        </p:spPr>
        <p:style>
          <a:lnRef idx="1">
            <a:schemeClr val="accent1"/>
          </a:lnRef>
          <a:fillRef idx="0">
            <a:schemeClr val="accent1"/>
          </a:fillRef>
          <a:effectRef idx="0">
            <a:schemeClr val="accent1"/>
          </a:effectRef>
          <a:fontRef idx="minor"/>
        </p:style>
      </p:sp>
      <p:sp>
        <p:nvSpPr>
          <p:cNvPr id="9" name="Line 13"/>
          <p:cNvSpPr/>
          <p:nvPr/>
        </p:nvSpPr>
        <p:spPr>
          <a:xfrm>
            <a:off x="9101267" y="6833543"/>
            <a:ext cx="1010880" cy="360"/>
          </a:xfrm>
          <a:prstGeom prst="line">
            <a:avLst/>
          </a:prstGeom>
          <a:ln w="76320">
            <a:solidFill>
              <a:srgbClr val="FFFF00"/>
            </a:solidFill>
          </a:ln>
        </p:spPr>
        <p:style>
          <a:lnRef idx="1">
            <a:schemeClr val="accent1"/>
          </a:lnRef>
          <a:fillRef idx="0">
            <a:schemeClr val="accent1"/>
          </a:fillRef>
          <a:effectRef idx="0">
            <a:schemeClr val="accent1"/>
          </a:effectRef>
          <a:fontRef idx="minor"/>
        </p:style>
      </p:sp>
      <p:sp>
        <p:nvSpPr>
          <p:cNvPr id="10" name="CustomShape 14"/>
          <p:cNvSpPr/>
          <p:nvPr/>
        </p:nvSpPr>
        <p:spPr>
          <a:xfrm>
            <a:off x="8919467" y="352103"/>
            <a:ext cx="1499400" cy="516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2800" b="0" strike="noStrike" spc="-1" dirty="0">
                <a:solidFill>
                  <a:srgbClr val="FFFF00"/>
                </a:solidFill>
                <a:effectLst>
                  <a:outerShdw blurRad="38100" dist="38100" dir="2700000" algn="tl">
                    <a:srgbClr val="000000">
                      <a:alpha val="43137"/>
                    </a:srgbClr>
                  </a:outerShdw>
                </a:effectLst>
                <a:uFill>
                  <a:solidFill>
                    <a:srgbClr val="FFFFFF"/>
                  </a:solidFill>
                </a:uFill>
                <a:latin typeface="Times New Roman" panose="02020603050405020304" pitchFamily="18" charset="0"/>
                <a:cs typeface="Times New Roman" panose="02020603050405020304" pitchFamily="18" charset="0"/>
              </a:rPr>
              <a:t>Top Plate</a:t>
            </a:r>
            <a:endParaRPr lang="en-US" sz="1800" b="0" strike="noStrike" spc="-1" dirty="0">
              <a:solidFill>
                <a:srgbClr val="000000"/>
              </a:solidFill>
              <a:effectLst>
                <a:outerShdw blurRad="38100" dist="38100" dir="2700000" algn="tl">
                  <a:srgbClr val="000000">
                    <a:alpha val="43137"/>
                  </a:srgbClr>
                </a:outerShdw>
              </a:effectLst>
              <a:uFill>
                <a:solidFill>
                  <a:srgbClr val="FFFFFF"/>
                </a:solidFill>
              </a:uFill>
              <a:latin typeface="Times New Roman" panose="02020603050405020304" pitchFamily="18" charset="0"/>
              <a:cs typeface="Times New Roman" panose="02020603050405020304" pitchFamily="18" charset="0"/>
            </a:endParaRPr>
          </a:p>
        </p:txBody>
      </p:sp>
      <p:sp>
        <p:nvSpPr>
          <p:cNvPr id="11" name="CustomShape 15"/>
          <p:cNvSpPr/>
          <p:nvPr/>
        </p:nvSpPr>
        <p:spPr>
          <a:xfrm>
            <a:off x="10248947" y="6498383"/>
            <a:ext cx="1663920" cy="516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2800" b="0" strike="noStrike" spc="-1" dirty="0">
                <a:solidFill>
                  <a:srgbClr val="FFFF00"/>
                </a:solidFill>
                <a:effectLst>
                  <a:outerShdw blurRad="38100" dist="38100" dir="2700000" algn="tl">
                    <a:srgbClr val="000000">
                      <a:alpha val="43137"/>
                    </a:srgbClr>
                  </a:outerShdw>
                </a:effectLst>
                <a:uFill>
                  <a:solidFill>
                    <a:srgbClr val="FFFFFF"/>
                  </a:solidFill>
                </a:uFill>
                <a:latin typeface="Times New Roman" panose="02020603050405020304" pitchFamily="18" charset="0"/>
                <a:cs typeface="Times New Roman" panose="02020603050405020304" pitchFamily="18" charset="0"/>
              </a:rPr>
              <a:t>Base Plate</a:t>
            </a:r>
            <a:endParaRPr lang="en-US" sz="1800" b="0" strike="noStrike" spc="-1" dirty="0">
              <a:solidFill>
                <a:srgbClr val="000000"/>
              </a:solidFill>
              <a:effectLst>
                <a:outerShdw blurRad="38100" dist="38100" dir="2700000" algn="tl">
                  <a:srgbClr val="000000">
                    <a:alpha val="43137"/>
                  </a:srgbClr>
                </a:outerShdw>
              </a:effectLst>
              <a:uFill>
                <a:solidFill>
                  <a:srgbClr val="FFFFFF"/>
                </a:solidFill>
              </a:u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60369" y="194461"/>
            <a:ext cx="1933704" cy="1002212"/>
          </a:xfrm>
          <a:prstGeom prst="rect">
            <a:avLst/>
          </a:prstGeom>
          <a:solidFill>
            <a:schemeClr val="bg1"/>
          </a:solidFill>
          <a:ln w="12700">
            <a:solidFill>
              <a:schemeClr val="tx1"/>
            </a:solidFill>
          </a:ln>
        </p:spPr>
      </p:pic>
      <p:sp>
        <p:nvSpPr>
          <p:cNvPr id="14" name="TextBox 13"/>
          <p:cNvSpPr txBox="1"/>
          <p:nvPr/>
        </p:nvSpPr>
        <p:spPr>
          <a:xfrm>
            <a:off x="938546" y="3932095"/>
            <a:ext cx="6758607" cy="1200329"/>
          </a:xfrm>
          <a:prstGeom prst="rect">
            <a:avLst/>
          </a:prstGeom>
          <a:noFill/>
        </p:spPr>
        <p:txBody>
          <a:bodyPr wrap="square" rtlCol="0">
            <a:spAutoFit/>
          </a:bodyPr>
          <a:lstStyle/>
          <a:p>
            <a:r>
              <a:rPr lang="en-US" sz="2400" b="1" spc="-1" dirty="0">
                <a:solidFill>
                  <a:srgbClr val="FF0000"/>
                </a:solidFill>
                <a:effectLst>
                  <a:outerShdw blurRad="38100" dist="38100" dir="2700000" algn="tl">
                    <a:srgbClr val="000000">
                      <a:alpha val="43137"/>
                    </a:srgbClr>
                  </a:outerShdw>
                </a:effectLst>
                <a:uFill>
                  <a:solidFill>
                    <a:srgbClr val="FFFFFF"/>
                  </a:solidFill>
                </a:uFill>
                <a:latin typeface="Times New Roman"/>
              </a:rPr>
              <a:t>Geo-Magnetic-Hot-Zones are where concentrated sub-surface currents interact with pipelines speeding up corrosion and impacting integrity.</a:t>
            </a:r>
            <a:endParaRPr lang="en-US" sz="2400" dirty="0"/>
          </a:p>
        </p:txBody>
      </p:sp>
      <p:sp>
        <p:nvSpPr>
          <p:cNvPr id="15" name="Line 11"/>
          <p:cNvSpPr/>
          <p:nvPr/>
        </p:nvSpPr>
        <p:spPr>
          <a:xfrm>
            <a:off x="7778912" y="3731801"/>
            <a:ext cx="5660861" cy="6742"/>
          </a:xfrm>
          <a:prstGeom prst="line">
            <a:avLst/>
          </a:prstGeom>
          <a:ln w="28575">
            <a:solidFill>
              <a:srgbClr val="FF0000"/>
            </a:solidFill>
          </a:ln>
        </p:spPr>
        <p:style>
          <a:lnRef idx="1">
            <a:schemeClr val="accent1"/>
          </a:lnRef>
          <a:fillRef idx="0">
            <a:schemeClr val="accent1"/>
          </a:fillRef>
          <a:effectRef idx="0">
            <a:schemeClr val="accent1"/>
          </a:effectRef>
          <a:fontRef idx="minor"/>
        </p:style>
      </p:sp>
      <p:sp>
        <p:nvSpPr>
          <p:cNvPr id="16" name="CustomShape 16"/>
          <p:cNvSpPr/>
          <p:nvPr/>
        </p:nvSpPr>
        <p:spPr>
          <a:xfrm>
            <a:off x="9970865" y="4015299"/>
            <a:ext cx="3445103" cy="516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3000" b="1" strike="noStrike" spc="-1" dirty="0">
                <a:solidFill>
                  <a:srgbClr val="FF0000"/>
                </a:solidFill>
                <a:effectLst>
                  <a:outerShdw blurRad="38100" dist="38100" dir="2700000" algn="tl">
                    <a:srgbClr val="000000">
                      <a:alpha val="43137"/>
                    </a:srgbClr>
                  </a:outerShdw>
                </a:effectLst>
                <a:uFill>
                  <a:solidFill>
                    <a:srgbClr val="FFFFFF"/>
                  </a:solidFill>
                </a:uFill>
                <a:latin typeface="Times New Roman"/>
              </a:rPr>
              <a:t>Pipeline Corrosion</a:t>
            </a:r>
            <a:endParaRPr lang="en-US" sz="3000" b="0" strike="noStrike" spc="-1" dirty="0">
              <a:solidFill>
                <a:srgbClr val="000000"/>
              </a:solidFill>
              <a:effectLst>
                <a:outerShdw blurRad="38100" dist="38100" dir="2700000" algn="tl">
                  <a:srgbClr val="000000">
                    <a:alpha val="43137"/>
                  </a:srgbClr>
                </a:outerShdw>
              </a:effectLst>
              <a:uFill>
                <a:solidFill>
                  <a:srgbClr val="FFFFFF"/>
                </a:solidFill>
              </a:uFill>
              <a:latin typeface="Times New Roman"/>
            </a:endParaRPr>
          </a:p>
        </p:txBody>
      </p:sp>
      <p:sp>
        <p:nvSpPr>
          <p:cNvPr id="18" name="CustomShape 11"/>
          <p:cNvSpPr/>
          <p:nvPr/>
        </p:nvSpPr>
        <p:spPr>
          <a:xfrm>
            <a:off x="671949" y="1798595"/>
            <a:ext cx="6941331"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400" b="1" strike="noStrike" spc="-1" dirty="0">
                <a:solidFill>
                  <a:srgbClr val="04FC3F"/>
                </a:solidFill>
                <a:effectLst>
                  <a:outerShdw blurRad="38100" dist="38100" dir="2700000" algn="tl">
                    <a:srgbClr val="000000">
                      <a:alpha val="43137"/>
                    </a:srgbClr>
                  </a:outerShdw>
                </a:effectLst>
                <a:uFill>
                  <a:solidFill>
                    <a:srgbClr val="FFFFFF"/>
                  </a:solidFill>
                </a:uFill>
                <a:latin typeface="Times New Roman"/>
              </a:rPr>
              <a:t>Just as Geo-Magnetic-Hot-Zones attract more lightning strikes, they pull on electrical current during power transmission, which leads to Leakage</a:t>
            </a:r>
            <a:endParaRPr lang="en-US" sz="1800" b="0" strike="noStrike" spc="-1" dirty="0">
              <a:solidFill>
                <a:srgbClr val="04FC3F"/>
              </a:solidFill>
              <a:effectLst>
                <a:outerShdw blurRad="38100" dist="38100" dir="2700000" algn="tl">
                  <a:srgbClr val="000000">
                    <a:alpha val="43137"/>
                  </a:srgbClr>
                </a:outerShdw>
              </a:effectLst>
              <a:uFill>
                <a:solidFill>
                  <a:srgbClr val="FFFFFF"/>
                </a:solidFill>
              </a:uFill>
              <a:latin typeface="Times New Roman"/>
            </a:endParaRPr>
          </a:p>
        </p:txBody>
      </p:sp>
      <p:sp>
        <p:nvSpPr>
          <p:cNvPr id="20" name="CustomShape 14"/>
          <p:cNvSpPr/>
          <p:nvPr/>
        </p:nvSpPr>
        <p:spPr>
          <a:xfrm>
            <a:off x="9229247" y="2655849"/>
            <a:ext cx="3518575" cy="42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000" b="1" strike="noStrike" spc="-1" dirty="0">
                <a:solidFill>
                  <a:srgbClr val="04FC3F"/>
                </a:solidFill>
                <a:effectLst>
                  <a:outerShdw blurRad="38100" dist="38100" dir="2700000" algn="tl">
                    <a:srgbClr val="000000">
                      <a:alpha val="43137"/>
                    </a:srgbClr>
                  </a:outerShdw>
                </a:effectLst>
                <a:uFill>
                  <a:solidFill>
                    <a:srgbClr val="FFFFFF"/>
                  </a:solidFill>
                </a:uFill>
                <a:latin typeface="Times New Roman"/>
              </a:rPr>
              <a:t>Powerline Leakage</a:t>
            </a:r>
            <a:endParaRPr lang="en-US" sz="3000" b="0" strike="noStrike" spc="-1" dirty="0">
              <a:solidFill>
                <a:srgbClr val="04FC3F"/>
              </a:solidFill>
              <a:effectLst>
                <a:outerShdw blurRad="38100" dist="38100" dir="2700000" algn="tl">
                  <a:srgbClr val="000000">
                    <a:alpha val="43137"/>
                  </a:srgbClr>
                </a:outerShdw>
              </a:effectLst>
              <a:uFill>
                <a:solidFill>
                  <a:srgbClr val="FFFFFF"/>
                </a:solidFill>
              </a:uFill>
              <a:latin typeface="Times New Roman"/>
            </a:endParaRPr>
          </a:p>
        </p:txBody>
      </p:sp>
      <p:pic>
        <p:nvPicPr>
          <p:cNvPr id="21" name="Picture 2"/>
          <p:cNvPicPr/>
          <p:nvPr/>
        </p:nvPicPr>
        <p:blipFill>
          <a:blip r:embed="rId4"/>
          <a:stretch/>
        </p:blipFill>
        <p:spPr>
          <a:xfrm>
            <a:off x="8285147" y="3526727"/>
            <a:ext cx="1268640" cy="567000"/>
          </a:xfrm>
          <a:prstGeom prst="rect">
            <a:avLst/>
          </a:prstGeom>
          <a:ln>
            <a:noFill/>
          </a:ln>
        </p:spPr>
      </p:pic>
      <p:pic>
        <p:nvPicPr>
          <p:cNvPr id="22" name="Picture 40"/>
          <p:cNvPicPr/>
          <p:nvPr/>
        </p:nvPicPr>
        <p:blipFill>
          <a:blip r:embed="rId5"/>
          <a:stretch/>
        </p:blipFill>
        <p:spPr>
          <a:xfrm rot="20893200">
            <a:off x="7826147" y="706703"/>
            <a:ext cx="1495080" cy="3063600"/>
          </a:xfrm>
          <a:prstGeom prst="rect">
            <a:avLst/>
          </a:prstGeom>
          <a:ln>
            <a:noFill/>
          </a:ln>
        </p:spPr>
      </p:pic>
      <p:pic>
        <p:nvPicPr>
          <p:cNvPr id="23" name="Picture 41"/>
          <p:cNvPicPr/>
          <p:nvPr/>
        </p:nvPicPr>
        <p:blipFill>
          <a:blip r:embed="rId5"/>
          <a:stretch/>
        </p:blipFill>
        <p:spPr>
          <a:xfrm rot="10140600">
            <a:off x="8481707" y="3667703"/>
            <a:ext cx="1495080" cy="3063600"/>
          </a:xfrm>
          <a:prstGeom prst="rect">
            <a:avLst/>
          </a:prstGeom>
          <a:ln>
            <a:noFill/>
          </a:ln>
        </p:spPr>
      </p:pic>
    </p:spTree>
    <p:extLst>
      <p:ext uri="{BB962C8B-B14F-4D97-AF65-F5344CB8AC3E}">
        <p14:creationId xmlns:p14="http://schemas.microsoft.com/office/powerpoint/2010/main" val="4165757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8144" y="300960"/>
            <a:ext cx="10367892" cy="913126"/>
          </a:xfrm>
        </p:spPr>
        <p:txBody>
          <a:bodyPr/>
          <a:lstStyle/>
          <a:p>
            <a:r>
              <a:rPr lang="en-US" dirty="0"/>
              <a:t>Fulgurites are fused sand from lightning strikes</a:t>
            </a:r>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smtClean="0"/>
              <a:pPr algn="r"/>
              <a:t>6</a:t>
            </a:fld>
            <a:endParaRPr lang="en-US" sz="825" dirty="0"/>
          </a:p>
        </p:txBody>
      </p:sp>
      <p:pic>
        <p:nvPicPr>
          <p:cNvPr id="8" name="Picture 7"/>
          <p:cNvPicPr>
            <a:picLocks noChangeAspect="1"/>
          </p:cNvPicPr>
          <p:nvPr/>
        </p:nvPicPr>
        <p:blipFill>
          <a:blip r:embed="rId2"/>
          <a:stretch>
            <a:fillRect/>
          </a:stretch>
        </p:blipFill>
        <p:spPr>
          <a:xfrm>
            <a:off x="3011919" y="1461351"/>
            <a:ext cx="5342942" cy="5178544"/>
          </a:xfrm>
          <a:prstGeom prst="rect">
            <a:avLst/>
          </a:prstGeom>
        </p:spPr>
      </p:pic>
      <p:pic>
        <p:nvPicPr>
          <p:cNvPr id="9" name="Picture 8"/>
          <p:cNvPicPr>
            <a:picLocks noChangeAspect="1"/>
          </p:cNvPicPr>
          <p:nvPr/>
        </p:nvPicPr>
        <p:blipFill>
          <a:blip r:embed="rId3"/>
          <a:stretch>
            <a:fillRect/>
          </a:stretch>
        </p:blipFill>
        <p:spPr>
          <a:xfrm>
            <a:off x="9199131" y="1461351"/>
            <a:ext cx="2843334" cy="5178544"/>
          </a:xfrm>
          <a:prstGeom prst="rect">
            <a:avLst/>
          </a:prstGeom>
        </p:spPr>
      </p:pic>
    </p:spTree>
    <p:extLst>
      <p:ext uri="{BB962C8B-B14F-4D97-AF65-F5344CB8AC3E}">
        <p14:creationId xmlns:p14="http://schemas.microsoft.com/office/powerpoint/2010/main" val="26480108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8144" y="175364"/>
            <a:ext cx="10367892" cy="1014609"/>
          </a:xfrm>
        </p:spPr>
        <p:txBody>
          <a:bodyPr/>
          <a:lstStyle/>
          <a:p>
            <a:r>
              <a:rPr lang="en-US" dirty="0"/>
              <a:t>Plans for this technology:</a:t>
            </a:r>
          </a:p>
        </p:txBody>
      </p:sp>
      <p:sp>
        <p:nvSpPr>
          <p:cNvPr id="3" name="Subtitle 2"/>
          <p:cNvSpPr>
            <a:spLocks noGrp="1"/>
          </p:cNvSpPr>
          <p:nvPr>
            <p:ph type="subTitle"/>
          </p:nvPr>
        </p:nvSpPr>
        <p:spPr>
          <a:xfrm>
            <a:off x="2398144" y="1189973"/>
            <a:ext cx="10754185" cy="5922027"/>
          </a:xfrm>
        </p:spPr>
        <p:txBody>
          <a:bodyPr/>
          <a:lstStyle/>
          <a:p>
            <a:pPr marL="457200" indent="-457200">
              <a:buFont typeface="Arial" panose="020B0604020202020204" pitchFamily="34" charset="0"/>
              <a:buChar char="•"/>
            </a:pPr>
            <a:r>
              <a:rPr lang="en-US" sz="2800" b="0" dirty="0"/>
              <a:t>Define aquifers;</a:t>
            </a:r>
          </a:p>
          <a:p>
            <a:pPr marL="457200" indent="-457200">
              <a:buFont typeface="Arial" panose="020B0604020202020204" pitchFamily="34" charset="0"/>
              <a:buChar char="•"/>
            </a:pPr>
            <a:r>
              <a:rPr lang="en-US" sz="2800" b="0" dirty="0"/>
              <a:t>Explore for undiscovered mineral deposits;</a:t>
            </a:r>
          </a:p>
          <a:p>
            <a:pPr marL="457200" indent="-457200">
              <a:buFont typeface="Arial" panose="020B0604020202020204" pitchFamily="34" charset="0"/>
              <a:buChar char="•"/>
            </a:pPr>
            <a:r>
              <a:rPr lang="en-US" sz="2800" b="0" dirty="0"/>
              <a:t>Map potential new geothermal deposits;</a:t>
            </a:r>
          </a:p>
          <a:p>
            <a:pPr marL="457200" indent="-457200">
              <a:buFont typeface="Arial" panose="020B0604020202020204" pitchFamily="34" charset="0"/>
              <a:buChar char="•"/>
            </a:pPr>
            <a:r>
              <a:rPr lang="en-US" sz="2800" b="0" dirty="0"/>
              <a:t>Predict where lightning strikes could start a forest fire among all of the dead trees on Cedar Mountain;</a:t>
            </a:r>
          </a:p>
          <a:p>
            <a:pPr marL="457200" indent="-457200">
              <a:buFont typeface="Arial" panose="020B0604020202020204" pitchFamily="34" charset="0"/>
              <a:buChar char="•"/>
            </a:pPr>
            <a:r>
              <a:rPr lang="en-US" sz="2800" b="0" dirty="0"/>
              <a:t>Optimize real estate development to avoid lightning strike concentrations; </a:t>
            </a:r>
          </a:p>
          <a:p>
            <a:pPr marL="457200" indent="-457200">
              <a:buFont typeface="Arial" panose="020B0604020202020204" pitchFamily="34" charset="0"/>
              <a:buChar char="•"/>
            </a:pPr>
            <a:r>
              <a:rPr lang="en-US" sz="2800" b="0" dirty="0"/>
              <a:t>Find areas needing cathodic protection along natural gas pipelines; </a:t>
            </a:r>
          </a:p>
          <a:p>
            <a:pPr marL="457200" indent="-457200">
              <a:buFont typeface="Arial" panose="020B0604020202020204" pitchFamily="34" charset="0"/>
              <a:buChar char="•"/>
            </a:pPr>
            <a:r>
              <a:rPr lang="en-US" sz="2800" b="0" dirty="0"/>
              <a:t>Identify areas where telluric and terralevis (shallow earth) currents are bleeding electricity off of high power transmission lines;</a:t>
            </a:r>
          </a:p>
          <a:p>
            <a:pPr marL="457200" indent="-457200">
              <a:buFont typeface="Arial" panose="020B0604020202020204" pitchFamily="34" charset="0"/>
              <a:buChar char="•"/>
            </a:pPr>
            <a:r>
              <a:rPr lang="en-US" sz="2800" b="0" dirty="0"/>
              <a:t>Earthquake prediction;</a:t>
            </a:r>
          </a:p>
          <a:p>
            <a:pPr marL="457200" indent="-457200">
              <a:buFont typeface="Arial" panose="020B0604020202020204" pitchFamily="34" charset="0"/>
              <a:buChar char="•"/>
            </a:pPr>
            <a:r>
              <a:rPr lang="en-US" sz="2800" b="0" dirty="0"/>
              <a:t>Locate places to look for unique rocks;</a:t>
            </a:r>
          </a:p>
          <a:p>
            <a:pPr marL="457200" indent="-457200">
              <a:buFont typeface="Arial" panose="020B0604020202020204" pitchFamily="34" charset="0"/>
              <a:buChar char="•"/>
            </a:pPr>
            <a:r>
              <a:rPr lang="en-US" sz="2800" b="0" dirty="0"/>
              <a:t>Etc.</a:t>
            </a:r>
          </a:p>
          <a:p>
            <a:pPr marL="457200" indent="-457200">
              <a:buFont typeface="Arial" panose="020B0604020202020204" pitchFamily="34" charset="0"/>
              <a:buChar char="•"/>
            </a:pPr>
            <a:endParaRPr lang="en-US" sz="2800" b="0" dirty="0"/>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smtClean="0"/>
              <a:pPr algn="r"/>
              <a:t>60</a:t>
            </a:fld>
            <a:endParaRPr lang="en-US" sz="825" dirty="0"/>
          </a:p>
        </p:txBody>
      </p:sp>
    </p:spTree>
    <p:extLst>
      <p:ext uri="{BB962C8B-B14F-4D97-AF65-F5344CB8AC3E}">
        <p14:creationId xmlns:p14="http://schemas.microsoft.com/office/powerpoint/2010/main" val="19089526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6762" y="200416"/>
            <a:ext cx="4699274" cy="989557"/>
          </a:xfrm>
        </p:spPr>
        <p:txBody>
          <a:bodyPr/>
          <a:lstStyle/>
          <a:p>
            <a:r>
              <a:rPr lang="en-US" dirty="0"/>
              <a:t>D.NSEM Prices</a:t>
            </a:r>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6" name="Slide Number Placeholder 5"/>
          <p:cNvSpPr>
            <a:spLocks noGrp="1"/>
          </p:cNvSpPr>
          <p:nvPr>
            <p:ph type="sldNum" idx="4"/>
          </p:nvPr>
        </p:nvSpPr>
        <p:spPr>
          <a:xfrm>
            <a:off x="10906803" y="6865091"/>
            <a:ext cx="2145239" cy="521280"/>
          </a:xfrm>
        </p:spPr>
        <p:txBody>
          <a:bodyPr/>
          <a:lstStyle/>
          <a:p>
            <a:pPr algn="r"/>
            <a:r>
              <a:rPr lang="pt-BR" spc="-1" dirty="0"/>
              <a:t>SunCity RockOn Rock Club      </a:t>
            </a:r>
            <a:r>
              <a:rPr lang="en-US" spc="-1" dirty="0"/>
              <a:t>  </a:t>
            </a:r>
            <a:fld id="{E22B766B-36F5-4990-9CCF-12D98C66DF84}" type="slidenum">
              <a:rPr lang="en-US" spc="-1" smtClean="0"/>
              <a:pPr algn="r"/>
              <a:t>61</a:t>
            </a:fld>
            <a:endParaRPr lang="en-US" sz="825" dirty="0"/>
          </a:p>
        </p:txBody>
      </p:sp>
      <p:pic>
        <p:nvPicPr>
          <p:cNvPr id="7" name="Picture 6"/>
          <p:cNvPicPr>
            <a:picLocks noChangeAspect="1"/>
          </p:cNvPicPr>
          <p:nvPr/>
        </p:nvPicPr>
        <p:blipFill>
          <a:blip r:embed="rId3"/>
          <a:stretch>
            <a:fillRect/>
          </a:stretch>
        </p:blipFill>
        <p:spPr>
          <a:xfrm>
            <a:off x="1507280" y="0"/>
            <a:ext cx="6441935" cy="7559675"/>
          </a:xfrm>
          <a:prstGeom prst="rect">
            <a:avLst/>
          </a:prstGeom>
        </p:spPr>
      </p:pic>
      <p:pic>
        <p:nvPicPr>
          <p:cNvPr id="8" name="Picture 7"/>
          <p:cNvPicPr>
            <a:picLocks noChangeAspect="1"/>
          </p:cNvPicPr>
          <p:nvPr/>
        </p:nvPicPr>
        <p:blipFill>
          <a:blip r:embed="rId4"/>
          <a:stretch>
            <a:fillRect/>
          </a:stretch>
        </p:blipFill>
        <p:spPr>
          <a:xfrm>
            <a:off x="46877" y="4697260"/>
            <a:ext cx="1705107" cy="2167831"/>
          </a:xfrm>
          <a:prstGeom prst="rect">
            <a:avLst/>
          </a:prstGeom>
          <a:ln>
            <a:noFill/>
          </a:ln>
        </p:spPr>
      </p:pic>
      <p:cxnSp>
        <p:nvCxnSpPr>
          <p:cNvPr id="14" name="Straight Connector 13"/>
          <p:cNvCxnSpPr>
            <a:cxnSpLocks/>
            <a:stCxn id="23" idx="3"/>
            <a:endCxn id="42" idx="1"/>
          </p:cNvCxnSpPr>
          <p:nvPr/>
        </p:nvCxnSpPr>
        <p:spPr>
          <a:xfrm>
            <a:off x="7540668" y="1027134"/>
            <a:ext cx="779311" cy="958241"/>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a:stCxn id="24" idx="3"/>
            <a:endCxn id="43" idx="1"/>
          </p:cNvCxnSpPr>
          <p:nvPr/>
        </p:nvCxnSpPr>
        <p:spPr>
          <a:xfrm>
            <a:off x="7565721" y="3494762"/>
            <a:ext cx="754258" cy="7554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a:stCxn id="25" idx="3"/>
            <a:endCxn id="44" idx="1"/>
          </p:cNvCxnSpPr>
          <p:nvPr/>
        </p:nvCxnSpPr>
        <p:spPr>
          <a:xfrm flipV="1">
            <a:off x="7578248" y="5131363"/>
            <a:ext cx="741731" cy="93642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853852" y="137786"/>
            <a:ext cx="5686816" cy="1778696"/>
          </a:xfrm>
          <a:prstGeom prst="rect">
            <a:avLst/>
          </a:prstGeom>
          <a:noFill/>
          <a:ln w="38100">
            <a:solidFill>
              <a:srgbClr val="02D4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1828800" y="1941534"/>
            <a:ext cx="5736921" cy="31064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816274" y="5085567"/>
            <a:ext cx="5761974" cy="196443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3415499" y="701456"/>
            <a:ext cx="2563522" cy="523220"/>
          </a:xfrm>
          <a:prstGeom prst="rect">
            <a:avLst/>
          </a:prstGeom>
          <a:noFill/>
        </p:spPr>
        <p:txBody>
          <a:bodyPr wrap="none" rtlCol="0">
            <a:spAutoFit/>
          </a:bodyPr>
          <a:lstStyle/>
          <a:p>
            <a:r>
              <a:rPr lang="en-US" sz="2800" dirty="0">
                <a:solidFill>
                  <a:srgbClr val="FFFF00"/>
                </a:solidFill>
                <a:effectLst>
                  <a:outerShdw blurRad="38100" dist="38100" dir="2700000" algn="tl">
                    <a:srgbClr val="000000">
                      <a:alpha val="43137"/>
                    </a:srgbClr>
                  </a:outerShdw>
                </a:effectLst>
              </a:rPr>
              <a:t>Beaver County</a:t>
            </a:r>
          </a:p>
        </p:txBody>
      </p:sp>
      <p:sp>
        <p:nvSpPr>
          <p:cNvPr id="37" name="TextBox 36"/>
          <p:cNvSpPr txBox="1"/>
          <p:nvPr/>
        </p:nvSpPr>
        <p:spPr>
          <a:xfrm>
            <a:off x="3210426" y="5720725"/>
            <a:ext cx="3310009" cy="523220"/>
          </a:xfrm>
          <a:prstGeom prst="rect">
            <a:avLst/>
          </a:prstGeom>
          <a:noFill/>
        </p:spPr>
        <p:txBody>
          <a:bodyPr wrap="none" rtlCol="0">
            <a:spAutoFit/>
          </a:bodyPr>
          <a:lstStyle/>
          <a:p>
            <a:r>
              <a:rPr lang="en-US" sz="2800" dirty="0">
                <a:solidFill>
                  <a:srgbClr val="FFFF00"/>
                </a:solidFill>
                <a:effectLst>
                  <a:outerShdw blurRad="38100" dist="38100" dir="2700000" algn="tl">
                    <a:srgbClr val="000000">
                      <a:alpha val="43137"/>
                    </a:srgbClr>
                  </a:outerShdw>
                </a:effectLst>
              </a:rPr>
              <a:t>Washington County</a:t>
            </a:r>
          </a:p>
        </p:txBody>
      </p:sp>
      <p:sp>
        <p:nvSpPr>
          <p:cNvPr id="38" name="TextBox 37"/>
          <p:cNvSpPr txBox="1"/>
          <p:nvPr/>
        </p:nvSpPr>
        <p:spPr>
          <a:xfrm>
            <a:off x="3675185" y="3057000"/>
            <a:ext cx="2044149" cy="523220"/>
          </a:xfrm>
          <a:prstGeom prst="rect">
            <a:avLst/>
          </a:prstGeom>
          <a:noFill/>
        </p:spPr>
        <p:txBody>
          <a:bodyPr wrap="none" rtlCol="0">
            <a:spAutoFit/>
          </a:bodyPr>
          <a:lstStyle/>
          <a:p>
            <a:r>
              <a:rPr lang="en-US" sz="2800" dirty="0">
                <a:solidFill>
                  <a:srgbClr val="FFFF00"/>
                </a:solidFill>
                <a:effectLst>
                  <a:outerShdw blurRad="38100" dist="38100" dir="2700000" algn="tl">
                    <a:srgbClr val="000000">
                      <a:alpha val="43137"/>
                    </a:srgbClr>
                  </a:outerShdw>
                </a:effectLst>
              </a:rPr>
              <a:t>Iron County</a:t>
            </a:r>
          </a:p>
        </p:txBody>
      </p:sp>
      <p:graphicFrame>
        <p:nvGraphicFramePr>
          <p:cNvPr id="42" name="Table 41"/>
          <p:cNvGraphicFramePr>
            <a:graphicFrameLocks noGrp="1"/>
          </p:cNvGraphicFramePr>
          <p:nvPr>
            <p:extLst>
              <p:ext uri="{D42A27DB-BD31-4B8C-83A1-F6EECF244321}">
                <p14:modId xmlns:p14="http://schemas.microsoft.com/office/powerpoint/2010/main" val="3143320437"/>
              </p:ext>
            </p:extLst>
          </p:nvPr>
        </p:nvGraphicFramePr>
        <p:xfrm>
          <a:off x="8319979" y="1243695"/>
          <a:ext cx="4454476" cy="1483360"/>
        </p:xfrm>
        <a:graphic>
          <a:graphicData uri="http://schemas.openxmlformats.org/drawingml/2006/table">
            <a:tbl>
              <a:tblPr firstRow="1" bandRow="1">
                <a:tableStyleId>{5C22544A-7EE6-4342-B048-85BDC9FD1C3A}</a:tableStyleId>
              </a:tblPr>
              <a:tblGrid>
                <a:gridCol w="1057860">
                  <a:extLst>
                    <a:ext uri="{9D8B030D-6E8A-4147-A177-3AD203B41FA5}">
                      <a16:colId xmlns:a16="http://schemas.microsoft.com/office/drawing/2014/main" val="3430839535"/>
                    </a:ext>
                  </a:extLst>
                </a:gridCol>
                <a:gridCol w="1030836">
                  <a:extLst>
                    <a:ext uri="{9D8B030D-6E8A-4147-A177-3AD203B41FA5}">
                      <a16:colId xmlns:a16="http://schemas.microsoft.com/office/drawing/2014/main" val="2827953747"/>
                    </a:ext>
                  </a:extLst>
                </a:gridCol>
                <a:gridCol w="1378317">
                  <a:extLst>
                    <a:ext uri="{9D8B030D-6E8A-4147-A177-3AD203B41FA5}">
                      <a16:colId xmlns:a16="http://schemas.microsoft.com/office/drawing/2014/main" val="3984935149"/>
                    </a:ext>
                  </a:extLst>
                </a:gridCol>
                <a:gridCol w="987463">
                  <a:extLst>
                    <a:ext uri="{9D8B030D-6E8A-4147-A177-3AD203B41FA5}">
                      <a16:colId xmlns:a16="http://schemas.microsoft.com/office/drawing/2014/main" val="717481784"/>
                    </a:ext>
                  </a:extLst>
                </a:gridCol>
              </a:tblGrid>
              <a:tr h="370840">
                <a:tc>
                  <a:txBody>
                    <a:bodyPr/>
                    <a:lstStyle/>
                    <a:p>
                      <a:r>
                        <a:rPr lang="en-US" sz="1600" dirty="0">
                          <a:latin typeface="Times New Roman" panose="02020603050405020304" pitchFamily="18" charset="0"/>
                          <a:cs typeface="Times New Roman" panose="02020603050405020304" pitchFamily="18" charset="0"/>
                        </a:rPr>
                        <a:t>Beaver</a:t>
                      </a:r>
                    </a:p>
                  </a:txBody>
                  <a:tcPr/>
                </a:tc>
                <a:tc>
                  <a:txBody>
                    <a:bodyPr/>
                    <a:lstStyle/>
                    <a:p>
                      <a:pPr algn="r"/>
                      <a:r>
                        <a:rPr lang="en-US" sz="1600" dirty="0">
                          <a:latin typeface="Times New Roman" panose="02020603050405020304" pitchFamily="18" charset="0"/>
                          <a:cs typeface="Times New Roman" panose="02020603050405020304" pitchFamily="18" charset="0"/>
                        </a:rPr>
                        <a:t>Area</a:t>
                      </a:r>
                    </a:p>
                  </a:txBody>
                  <a:tcPr/>
                </a:tc>
                <a:tc>
                  <a:txBody>
                    <a:bodyPr/>
                    <a:lstStyle/>
                    <a:p>
                      <a:pPr algn="r"/>
                      <a:r>
                        <a:rPr lang="en-US" sz="1600" dirty="0">
                          <a:latin typeface="Times New Roman" panose="02020603050405020304" pitchFamily="18" charset="0"/>
                          <a:cs typeface="Times New Roman" panose="02020603050405020304" pitchFamily="18" charset="0"/>
                        </a:rPr>
                        <a:t>Price</a:t>
                      </a:r>
                    </a:p>
                  </a:txBody>
                  <a:tcPr/>
                </a:tc>
                <a:tc>
                  <a:txBody>
                    <a:bodyPr/>
                    <a:lstStyle/>
                    <a:p>
                      <a:pPr algn="r"/>
                      <a:r>
                        <a:rPr lang="en-US" sz="1600" dirty="0">
                          <a:latin typeface="Times New Roman" panose="02020603050405020304" pitchFamily="18" charset="0"/>
                          <a:cs typeface="Times New Roman" panose="02020603050405020304" pitchFamily="18" charset="0"/>
                        </a:rPr>
                        <a:t>Per Unit</a:t>
                      </a:r>
                    </a:p>
                  </a:txBody>
                  <a:tcPr/>
                </a:tc>
                <a:extLst>
                  <a:ext uri="{0D108BD9-81ED-4DB2-BD59-A6C34878D82A}">
                    <a16:rowId xmlns:a16="http://schemas.microsoft.com/office/drawing/2014/main" val="589255200"/>
                  </a:ext>
                </a:extLst>
              </a:tr>
              <a:tr h="370840">
                <a:tc>
                  <a:txBody>
                    <a:bodyPr/>
                    <a:lstStyle/>
                    <a:p>
                      <a:r>
                        <a:rPr lang="en-US" sz="1600" dirty="0">
                          <a:latin typeface="Times New Roman" panose="02020603050405020304" pitchFamily="18" charset="0"/>
                          <a:cs typeface="Times New Roman" panose="02020603050405020304" pitchFamily="18" charset="0"/>
                        </a:rPr>
                        <a:t>Acres</a:t>
                      </a:r>
                    </a:p>
                  </a:txBody>
                  <a:tcPr/>
                </a:tc>
                <a:tc>
                  <a:txBody>
                    <a:bodyPr/>
                    <a:lstStyle/>
                    <a:p>
                      <a:pPr algn="r"/>
                      <a:r>
                        <a:rPr lang="en-US" sz="1600" dirty="0">
                          <a:latin typeface="Times New Roman" panose="02020603050405020304" pitchFamily="18" charset="0"/>
                          <a:cs typeface="Times New Roman" panose="02020603050405020304" pitchFamily="18" charset="0"/>
                        </a:rPr>
                        <a:t>1,805,485</a:t>
                      </a:r>
                    </a:p>
                  </a:txBody>
                  <a:tcPr/>
                </a:tc>
                <a:tc rowSpan="3">
                  <a:txBody>
                    <a:bodyPr/>
                    <a:lstStyle/>
                    <a:p>
                      <a:pPr algn="r"/>
                      <a:r>
                        <a:rPr lang="en-US" sz="2400" b="1" dirty="0">
                          <a:latin typeface="Times New Roman" panose="02020603050405020304" pitchFamily="18" charset="0"/>
                          <a:cs typeface="Times New Roman" panose="02020603050405020304" pitchFamily="18" charset="0"/>
                        </a:rPr>
                        <a:t>$232,350</a:t>
                      </a:r>
                    </a:p>
                  </a:txBody>
                  <a:tcPr/>
                </a:tc>
                <a:tc>
                  <a:txBody>
                    <a:bodyPr/>
                    <a:lstStyle/>
                    <a:p>
                      <a:pPr algn="r"/>
                      <a:r>
                        <a:rPr lang="en-US" sz="1600" dirty="0">
                          <a:latin typeface="Times New Roman" panose="02020603050405020304" pitchFamily="18" charset="0"/>
                          <a:cs typeface="Times New Roman" panose="02020603050405020304" pitchFamily="18" charset="0"/>
                        </a:rPr>
                        <a:t>$0.13</a:t>
                      </a:r>
                    </a:p>
                  </a:txBody>
                  <a:tcPr/>
                </a:tc>
                <a:extLst>
                  <a:ext uri="{0D108BD9-81ED-4DB2-BD59-A6C34878D82A}">
                    <a16:rowId xmlns:a16="http://schemas.microsoft.com/office/drawing/2014/main" val="3878253282"/>
                  </a:ext>
                </a:extLst>
              </a:tr>
              <a:tr h="370840">
                <a:tc>
                  <a:txBody>
                    <a:bodyPr/>
                    <a:lstStyle/>
                    <a:p>
                      <a:r>
                        <a:rPr lang="en-US" sz="1600" dirty="0" err="1">
                          <a:latin typeface="Times New Roman" panose="02020603050405020304" pitchFamily="18" charset="0"/>
                          <a:cs typeface="Times New Roman" panose="02020603050405020304" pitchFamily="18" charset="0"/>
                        </a:rPr>
                        <a:t>Sq.Km</a:t>
                      </a:r>
                      <a:r>
                        <a:rPr lang="en-US" sz="1600" dirty="0">
                          <a:latin typeface="Times New Roman" panose="02020603050405020304" pitchFamily="18" charset="0"/>
                          <a:cs typeface="Times New Roman" panose="02020603050405020304" pitchFamily="18" charset="0"/>
                        </a:rPr>
                        <a:t>.</a:t>
                      </a:r>
                    </a:p>
                  </a:txBody>
                  <a:tcPr/>
                </a:tc>
                <a:tc>
                  <a:txBody>
                    <a:bodyPr/>
                    <a:lstStyle/>
                    <a:p>
                      <a:pPr algn="r"/>
                      <a:r>
                        <a:rPr lang="en-US" sz="1600" dirty="0">
                          <a:latin typeface="Times New Roman" panose="02020603050405020304" pitchFamily="18" charset="0"/>
                          <a:cs typeface="Times New Roman" panose="02020603050405020304" pitchFamily="18" charset="0"/>
                        </a:rPr>
                        <a:t>7,306</a:t>
                      </a:r>
                    </a:p>
                  </a:txBody>
                  <a:tcPr/>
                </a:tc>
                <a:tc vMerge="1">
                  <a:txBody>
                    <a:bodyPr/>
                    <a:lstStyle/>
                    <a:p>
                      <a:endParaRPr lang="en-US" sz="1600" dirty="0">
                        <a:latin typeface="Times New Roman" panose="02020603050405020304" pitchFamily="18" charset="0"/>
                        <a:cs typeface="Times New Roman" panose="02020603050405020304" pitchFamily="18" charset="0"/>
                      </a:endParaRPr>
                    </a:p>
                  </a:txBody>
                  <a:tcPr/>
                </a:tc>
                <a:tc>
                  <a:txBody>
                    <a:bodyPr/>
                    <a:lstStyle/>
                    <a:p>
                      <a:pPr algn="r"/>
                      <a:r>
                        <a:rPr lang="en-US" sz="1600" dirty="0">
                          <a:latin typeface="Times New Roman" panose="02020603050405020304" pitchFamily="18" charset="0"/>
                          <a:cs typeface="Times New Roman" panose="02020603050405020304" pitchFamily="18" charset="0"/>
                        </a:rPr>
                        <a:t>$31.80</a:t>
                      </a:r>
                    </a:p>
                  </a:txBody>
                  <a:tcPr/>
                </a:tc>
                <a:extLst>
                  <a:ext uri="{0D108BD9-81ED-4DB2-BD59-A6C34878D82A}">
                    <a16:rowId xmlns:a16="http://schemas.microsoft.com/office/drawing/2014/main" val="2647378844"/>
                  </a:ext>
                </a:extLst>
              </a:tr>
              <a:tr h="370840">
                <a:tc>
                  <a:txBody>
                    <a:bodyPr/>
                    <a:lstStyle/>
                    <a:p>
                      <a:r>
                        <a:rPr lang="en-US" sz="1600" dirty="0" err="1">
                          <a:latin typeface="Times New Roman" panose="02020603050405020304" pitchFamily="18" charset="0"/>
                          <a:cs typeface="Times New Roman" panose="02020603050405020304" pitchFamily="18" charset="0"/>
                        </a:rPr>
                        <a:t>Sq.Mi</a:t>
                      </a:r>
                      <a:r>
                        <a:rPr lang="en-US" sz="1600" dirty="0">
                          <a:latin typeface="Times New Roman" panose="02020603050405020304" pitchFamily="18" charset="0"/>
                          <a:cs typeface="Times New Roman" panose="02020603050405020304" pitchFamily="18" charset="0"/>
                        </a:rPr>
                        <a:t>.</a:t>
                      </a:r>
                    </a:p>
                  </a:txBody>
                  <a:tcPr/>
                </a:tc>
                <a:tc>
                  <a:txBody>
                    <a:bodyPr/>
                    <a:lstStyle/>
                    <a:p>
                      <a:pPr algn="r"/>
                      <a:r>
                        <a:rPr lang="en-US" sz="1600" dirty="0">
                          <a:latin typeface="Times New Roman" panose="02020603050405020304" pitchFamily="18" charset="0"/>
                          <a:cs typeface="Times New Roman" panose="02020603050405020304" pitchFamily="18" charset="0"/>
                        </a:rPr>
                        <a:t>2,821</a:t>
                      </a:r>
                    </a:p>
                  </a:txBody>
                  <a:tcPr/>
                </a:tc>
                <a:tc vMerge="1">
                  <a:txBody>
                    <a:bodyPr/>
                    <a:lstStyle/>
                    <a:p>
                      <a:endParaRPr lang="en-US" sz="1600" dirty="0">
                        <a:latin typeface="Times New Roman" panose="02020603050405020304" pitchFamily="18" charset="0"/>
                        <a:cs typeface="Times New Roman" panose="02020603050405020304" pitchFamily="18" charset="0"/>
                      </a:endParaRPr>
                    </a:p>
                  </a:txBody>
                  <a:tcPr/>
                </a:tc>
                <a:tc>
                  <a:txBody>
                    <a:bodyPr/>
                    <a:lstStyle/>
                    <a:p>
                      <a:pPr algn="r"/>
                      <a:r>
                        <a:rPr lang="en-US" sz="1600" dirty="0">
                          <a:latin typeface="Times New Roman" panose="02020603050405020304" pitchFamily="18" charset="0"/>
                          <a:cs typeface="Times New Roman" panose="02020603050405020304" pitchFamily="18" charset="0"/>
                        </a:rPr>
                        <a:t>$82.36</a:t>
                      </a:r>
                    </a:p>
                  </a:txBody>
                  <a:tcPr/>
                </a:tc>
                <a:extLst>
                  <a:ext uri="{0D108BD9-81ED-4DB2-BD59-A6C34878D82A}">
                    <a16:rowId xmlns:a16="http://schemas.microsoft.com/office/drawing/2014/main" val="217979986"/>
                  </a:ext>
                </a:extLst>
              </a:tr>
            </a:tbl>
          </a:graphicData>
        </a:graphic>
      </p:graphicFrame>
      <p:graphicFrame>
        <p:nvGraphicFramePr>
          <p:cNvPr id="43" name="Table 42"/>
          <p:cNvGraphicFramePr>
            <a:graphicFrameLocks noGrp="1"/>
          </p:cNvGraphicFramePr>
          <p:nvPr>
            <p:extLst>
              <p:ext uri="{D42A27DB-BD31-4B8C-83A1-F6EECF244321}">
                <p14:modId xmlns:p14="http://schemas.microsoft.com/office/powerpoint/2010/main" val="2340330404"/>
              </p:ext>
            </p:extLst>
          </p:nvPr>
        </p:nvGraphicFramePr>
        <p:xfrm>
          <a:off x="8319979" y="2828626"/>
          <a:ext cx="4454476" cy="1483360"/>
        </p:xfrm>
        <a:graphic>
          <a:graphicData uri="http://schemas.openxmlformats.org/drawingml/2006/table">
            <a:tbl>
              <a:tblPr firstRow="1" bandRow="1">
                <a:tableStyleId>{21E4AEA4-8DFA-4A89-87EB-49C32662AFE0}</a:tableStyleId>
              </a:tblPr>
              <a:tblGrid>
                <a:gridCol w="1057860">
                  <a:extLst>
                    <a:ext uri="{9D8B030D-6E8A-4147-A177-3AD203B41FA5}">
                      <a16:colId xmlns:a16="http://schemas.microsoft.com/office/drawing/2014/main" val="3430839535"/>
                    </a:ext>
                  </a:extLst>
                </a:gridCol>
                <a:gridCol w="1030836">
                  <a:extLst>
                    <a:ext uri="{9D8B030D-6E8A-4147-A177-3AD203B41FA5}">
                      <a16:colId xmlns:a16="http://schemas.microsoft.com/office/drawing/2014/main" val="2827953747"/>
                    </a:ext>
                  </a:extLst>
                </a:gridCol>
                <a:gridCol w="1378317">
                  <a:extLst>
                    <a:ext uri="{9D8B030D-6E8A-4147-A177-3AD203B41FA5}">
                      <a16:colId xmlns:a16="http://schemas.microsoft.com/office/drawing/2014/main" val="3984935149"/>
                    </a:ext>
                  </a:extLst>
                </a:gridCol>
                <a:gridCol w="987463">
                  <a:extLst>
                    <a:ext uri="{9D8B030D-6E8A-4147-A177-3AD203B41FA5}">
                      <a16:colId xmlns:a16="http://schemas.microsoft.com/office/drawing/2014/main" val="717481784"/>
                    </a:ext>
                  </a:extLst>
                </a:gridCol>
              </a:tblGrid>
              <a:tr h="370840">
                <a:tc>
                  <a:txBody>
                    <a:bodyPr/>
                    <a:lstStyle/>
                    <a:p>
                      <a:r>
                        <a:rPr lang="en-US" sz="1600" dirty="0">
                          <a:latin typeface="Times New Roman" panose="02020603050405020304" pitchFamily="18" charset="0"/>
                          <a:cs typeface="Times New Roman" panose="02020603050405020304" pitchFamily="18" charset="0"/>
                        </a:rPr>
                        <a:t>Iron</a:t>
                      </a:r>
                    </a:p>
                  </a:txBody>
                  <a:tcPr/>
                </a:tc>
                <a:tc>
                  <a:txBody>
                    <a:bodyPr/>
                    <a:lstStyle/>
                    <a:p>
                      <a:r>
                        <a:rPr lang="en-US" sz="1600" dirty="0">
                          <a:latin typeface="Times New Roman" panose="02020603050405020304" pitchFamily="18" charset="0"/>
                          <a:cs typeface="Times New Roman" panose="02020603050405020304" pitchFamily="18" charset="0"/>
                        </a:rPr>
                        <a:t>Area</a:t>
                      </a:r>
                    </a:p>
                  </a:txBody>
                  <a:tcPr/>
                </a:tc>
                <a:tc>
                  <a:txBody>
                    <a:bodyPr/>
                    <a:lstStyle/>
                    <a:p>
                      <a:r>
                        <a:rPr lang="en-US" sz="1600" dirty="0">
                          <a:latin typeface="Times New Roman" panose="02020603050405020304" pitchFamily="18" charset="0"/>
                          <a:cs typeface="Times New Roman" panose="02020603050405020304" pitchFamily="18" charset="0"/>
                        </a:rPr>
                        <a:t>Price</a:t>
                      </a:r>
                    </a:p>
                  </a:txBody>
                  <a:tcPr/>
                </a:tc>
                <a:tc>
                  <a:txBody>
                    <a:bodyPr/>
                    <a:lstStyle/>
                    <a:p>
                      <a:r>
                        <a:rPr lang="en-US" sz="1600" dirty="0">
                          <a:latin typeface="Times New Roman" panose="02020603050405020304" pitchFamily="18" charset="0"/>
                          <a:cs typeface="Times New Roman" panose="02020603050405020304" pitchFamily="18" charset="0"/>
                        </a:rPr>
                        <a:t>Per Unit</a:t>
                      </a:r>
                    </a:p>
                  </a:txBody>
                  <a:tcPr/>
                </a:tc>
                <a:extLst>
                  <a:ext uri="{0D108BD9-81ED-4DB2-BD59-A6C34878D82A}">
                    <a16:rowId xmlns:a16="http://schemas.microsoft.com/office/drawing/2014/main" val="589255200"/>
                  </a:ext>
                </a:extLst>
              </a:tr>
              <a:tr h="370840">
                <a:tc>
                  <a:txBody>
                    <a:bodyPr/>
                    <a:lstStyle/>
                    <a:p>
                      <a:r>
                        <a:rPr lang="en-US" sz="1600" dirty="0">
                          <a:latin typeface="Times New Roman" panose="02020603050405020304" pitchFamily="18" charset="0"/>
                          <a:cs typeface="Times New Roman" panose="02020603050405020304" pitchFamily="18" charset="0"/>
                        </a:rPr>
                        <a:t>Acres</a:t>
                      </a:r>
                    </a:p>
                  </a:txBody>
                  <a:tcPr/>
                </a:tc>
                <a:tc>
                  <a:txBody>
                    <a:bodyPr/>
                    <a:lstStyle/>
                    <a:p>
                      <a:pPr algn="r"/>
                      <a:r>
                        <a:rPr lang="en-US" sz="1600" dirty="0">
                          <a:latin typeface="Times New Roman" panose="02020603050405020304" pitchFamily="18" charset="0"/>
                          <a:cs typeface="Times New Roman" panose="02020603050405020304" pitchFamily="18" charset="0"/>
                        </a:rPr>
                        <a:t>3,093,510</a:t>
                      </a:r>
                    </a:p>
                  </a:txBody>
                  <a:tcPr/>
                </a:tc>
                <a:tc rowSpan="3">
                  <a:txBody>
                    <a:bodyPr/>
                    <a:lstStyle/>
                    <a:p>
                      <a:pPr algn="r"/>
                      <a:r>
                        <a:rPr lang="en-US" sz="2400" b="1" dirty="0">
                          <a:latin typeface="Times New Roman" panose="02020603050405020304" pitchFamily="18" charset="0"/>
                          <a:cs typeface="Times New Roman" panose="02020603050405020304" pitchFamily="18" charset="0"/>
                        </a:rPr>
                        <a:t>$280,000</a:t>
                      </a:r>
                    </a:p>
                  </a:txBody>
                  <a:tcPr/>
                </a:tc>
                <a:tc>
                  <a:txBody>
                    <a:bodyPr/>
                    <a:lstStyle/>
                    <a:p>
                      <a:pPr algn="r"/>
                      <a:r>
                        <a:rPr lang="en-US" sz="1600" dirty="0">
                          <a:latin typeface="Times New Roman" panose="02020603050405020304" pitchFamily="18" charset="0"/>
                          <a:cs typeface="Times New Roman" panose="02020603050405020304" pitchFamily="18" charset="0"/>
                        </a:rPr>
                        <a:t>$0.09</a:t>
                      </a:r>
                    </a:p>
                  </a:txBody>
                  <a:tcPr/>
                </a:tc>
                <a:extLst>
                  <a:ext uri="{0D108BD9-81ED-4DB2-BD59-A6C34878D82A}">
                    <a16:rowId xmlns:a16="http://schemas.microsoft.com/office/drawing/2014/main" val="3878253282"/>
                  </a:ext>
                </a:extLst>
              </a:tr>
              <a:tr h="370840">
                <a:tc>
                  <a:txBody>
                    <a:bodyPr/>
                    <a:lstStyle/>
                    <a:p>
                      <a:r>
                        <a:rPr lang="en-US" sz="1600" dirty="0" err="1">
                          <a:latin typeface="Times New Roman" panose="02020603050405020304" pitchFamily="18" charset="0"/>
                          <a:cs typeface="Times New Roman" panose="02020603050405020304" pitchFamily="18" charset="0"/>
                        </a:rPr>
                        <a:t>Sq.Km</a:t>
                      </a:r>
                      <a:r>
                        <a:rPr lang="en-US" sz="1600" dirty="0">
                          <a:latin typeface="Times New Roman" panose="02020603050405020304" pitchFamily="18" charset="0"/>
                          <a:cs typeface="Times New Roman" panose="02020603050405020304" pitchFamily="18" charset="0"/>
                        </a:rPr>
                        <a:t>.</a:t>
                      </a:r>
                    </a:p>
                  </a:txBody>
                  <a:tcPr/>
                </a:tc>
                <a:tc>
                  <a:txBody>
                    <a:bodyPr/>
                    <a:lstStyle/>
                    <a:p>
                      <a:pPr algn="r"/>
                      <a:r>
                        <a:rPr lang="en-US" sz="1600" dirty="0">
                          <a:latin typeface="Times New Roman" panose="02020603050405020304" pitchFamily="18" charset="0"/>
                          <a:cs typeface="Times New Roman" panose="02020603050405020304" pitchFamily="18" charset="0"/>
                        </a:rPr>
                        <a:t>12,519</a:t>
                      </a:r>
                    </a:p>
                  </a:txBody>
                  <a:tcPr/>
                </a:tc>
                <a:tc vMerge="1">
                  <a:txBody>
                    <a:bodyPr/>
                    <a:lstStyle/>
                    <a:p>
                      <a:endParaRPr lang="en-US" sz="1600" dirty="0">
                        <a:latin typeface="Times New Roman" panose="02020603050405020304" pitchFamily="18" charset="0"/>
                        <a:cs typeface="Times New Roman" panose="02020603050405020304" pitchFamily="18" charset="0"/>
                      </a:endParaRPr>
                    </a:p>
                  </a:txBody>
                  <a:tcPr/>
                </a:tc>
                <a:tc>
                  <a:txBody>
                    <a:bodyPr/>
                    <a:lstStyle/>
                    <a:p>
                      <a:pPr algn="r"/>
                      <a:r>
                        <a:rPr lang="en-US" sz="1600" dirty="0">
                          <a:latin typeface="Times New Roman" panose="02020603050405020304" pitchFamily="18" charset="0"/>
                          <a:cs typeface="Times New Roman" panose="02020603050405020304" pitchFamily="18" charset="0"/>
                        </a:rPr>
                        <a:t>$22.37</a:t>
                      </a:r>
                    </a:p>
                  </a:txBody>
                  <a:tcPr/>
                </a:tc>
                <a:extLst>
                  <a:ext uri="{0D108BD9-81ED-4DB2-BD59-A6C34878D82A}">
                    <a16:rowId xmlns:a16="http://schemas.microsoft.com/office/drawing/2014/main" val="2647378844"/>
                  </a:ext>
                </a:extLst>
              </a:tr>
              <a:tr h="370840">
                <a:tc>
                  <a:txBody>
                    <a:bodyPr/>
                    <a:lstStyle/>
                    <a:p>
                      <a:r>
                        <a:rPr lang="en-US" sz="1600" dirty="0" err="1">
                          <a:latin typeface="Times New Roman" panose="02020603050405020304" pitchFamily="18" charset="0"/>
                          <a:cs typeface="Times New Roman" panose="02020603050405020304" pitchFamily="18" charset="0"/>
                        </a:rPr>
                        <a:t>Sq.Mi</a:t>
                      </a:r>
                      <a:r>
                        <a:rPr lang="en-US" sz="1600" dirty="0">
                          <a:latin typeface="Times New Roman" panose="02020603050405020304" pitchFamily="18" charset="0"/>
                          <a:cs typeface="Times New Roman" panose="02020603050405020304" pitchFamily="18" charset="0"/>
                        </a:rPr>
                        <a:t>.</a:t>
                      </a:r>
                    </a:p>
                  </a:txBody>
                  <a:tcPr/>
                </a:tc>
                <a:tc>
                  <a:txBody>
                    <a:bodyPr/>
                    <a:lstStyle/>
                    <a:p>
                      <a:pPr algn="r"/>
                      <a:r>
                        <a:rPr lang="en-US" sz="1600" dirty="0">
                          <a:latin typeface="Times New Roman" panose="02020603050405020304" pitchFamily="18" charset="0"/>
                          <a:cs typeface="Times New Roman" panose="02020603050405020304" pitchFamily="18" charset="0"/>
                        </a:rPr>
                        <a:t>4,834</a:t>
                      </a:r>
                    </a:p>
                  </a:txBody>
                  <a:tcPr/>
                </a:tc>
                <a:tc vMerge="1">
                  <a:txBody>
                    <a:bodyPr/>
                    <a:lstStyle/>
                    <a:p>
                      <a:endParaRPr lang="en-US" sz="1600" dirty="0">
                        <a:latin typeface="Times New Roman" panose="02020603050405020304" pitchFamily="18" charset="0"/>
                        <a:cs typeface="Times New Roman" panose="02020603050405020304" pitchFamily="18" charset="0"/>
                      </a:endParaRPr>
                    </a:p>
                  </a:txBody>
                  <a:tcPr/>
                </a:tc>
                <a:tc>
                  <a:txBody>
                    <a:bodyPr/>
                    <a:lstStyle/>
                    <a:p>
                      <a:pPr algn="r"/>
                      <a:r>
                        <a:rPr lang="en-US" sz="1600" dirty="0">
                          <a:latin typeface="Times New Roman" panose="02020603050405020304" pitchFamily="18" charset="0"/>
                          <a:cs typeface="Times New Roman" panose="02020603050405020304" pitchFamily="18" charset="0"/>
                        </a:rPr>
                        <a:t>$57.93</a:t>
                      </a:r>
                    </a:p>
                  </a:txBody>
                  <a:tcPr/>
                </a:tc>
                <a:extLst>
                  <a:ext uri="{0D108BD9-81ED-4DB2-BD59-A6C34878D82A}">
                    <a16:rowId xmlns:a16="http://schemas.microsoft.com/office/drawing/2014/main" val="217979986"/>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1424765922"/>
              </p:ext>
            </p:extLst>
          </p:nvPr>
        </p:nvGraphicFramePr>
        <p:xfrm>
          <a:off x="8319979" y="4389683"/>
          <a:ext cx="4454476" cy="1483360"/>
        </p:xfrm>
        <a:graphic>
          <a:graphicData uri="http://schemas.openxmlformats.org/drawingml/2006/table">
            <a:tbl>
              <a:tblPr firstRow="1" bandRow="1">
                <a:tableStyleId>{93296810-A885-4BE3-A3E7-6D5BEEA58F35}</a:tableStyleId>
              </a:tblPr>
              <a:tblGrid>
                <a:gridCol w="1057860">
                  <a:extLst>
                    <a:ext uri="{9D8B030D-6E8A-4147-A177-3AD203B41FA5}">
                      <a16:colId xmlns:a16="http://schemas.microsoft.com/office/drawing/2014/main" val="3430839535"/>
                    </a:ext>
                  </a:extLst>
                </a:gridCol>
                <a:gridCol w="1030836">
                  <a:extLst>
                    <a:ext uri="{9D8B030D-6E8A-4147-A177-3AD203B41FA5}">
                      <a16:colId xmlns:a16="http://schemas.microsoft.com/office/drawing/2014/main" val="2827953747"/>
                    </a:ext>
                  </a:extLst>
                </a:gridCol>
                <a:gridCol w="1390843">
                  <a:extLst>
                    <a:ext uri="{9D8B030D-6E8A-4147-A177-3AD203B41FA5}">
                      <a16:colId xmlns:a16="http://schemas.microsoft.com/office/drawing/2014/main" val="3984935149"/>
                    </a:ext>
                  </a:extLst>
                </a:gridCol>
                <a:gridCol w="974937">
                  <a:extLst>
                    <a:ext uri="{9D8B030D-6E8A-4147-A177-3AD203B41FA5}">
                      <a16:colId xmlns:a16="http://schemas.microsoft.com/office/drawing/2014/main" val="717481784"/>
                    </a:ext>
                  </a:extLst>
                </a:gridCol>
              </a:tblGrid>
              <a:tr h="370840">
                <a:tc>
                  <a:txBody>
                    <a:bodyPr/>
                    <a:lstStyle/>
                    <a:p>
                      <a:r>
                        <a:rPr lang="en-US" sz="1600" dirty="0">
                          <a:latin typeface="Times New Roman" panose="02020603050405020304" pitchFamily="18" charset="0"/>
                          <a:cs typeface="Times New Roman" panose="02020603050405020304" pitchFamily="18" charset="0"/>
                        </a:rPr>
                        <a:t>Wash.</a:t>
                      </a:r>
                    </a:p>
                  </a:txBody>
                  <a:tcPr/>
                </a:tc>
                <a:tc>
                  <a:txBody>
                    <a:bodyPr/>
                    <a:lstStyle/>
                    <a:p>
                      <a:r>
                        <a:rPr lang="en-US" sz="1600" dirty="0">
                          <a:latin typeface="Times New Roman" panose="02020603050405020304" pitchFamily="18" charset="0"/>
                          <a:cs typeface="Times New Roman" panose="02020603050405020304" pitchFamily="18" charset="0"/>
                        </a:rPr>
                        <a:t>Area</a:t>
                      </a:r>
                    </a:p>
                  </a:txBody>
                  <a:tcPr/>
                </a:tc>
                <a:tc>
                  <a:txBody>
                    <a:bodyPr/>
                    <a:lstStyle/>
                    <a:p>
                      <a:r>
                        <a:rPr lang="en-US" sz="1600" dirty="0">
                          <a:latin typeface="Times New Roman" panose="02020603050405020304" pitchFamily="18" charset="0"/>
                          <a:cs typeface="Times New Roman" panose="02020603050405020304" pitchFamily="18" charset="0"/>
                        </a:rPr>
                        <a:t>Price</a:t>
                      </a:r>
                    </a:p>
                  </a:txBody>
                  <a:tcPr/>
                </a:tc>
                <a:tc>
                  <a:txBody>
                    <a:bodyPr/>
                    <a:lstStyle/>
                    <a:p>
                      <a:r>
                        <a:rPr lang="en-US" sz="1600" dirty="0">
                          <a:latin typeface="Times New Roman" panose="02020603050405020304" pitchFamily="18" charset="0"/>
                          <a:cs typeface="Times New Roman" panose="02020603050405020304" pitchFamily="18" charset="0"/>
                        </a:rPr>
                        <a:t>Per Unit</a:t>
                      </a:r>
                    </a:p>
                  </a:txBody>
                  <a:tcPr/>
                </a:tc>
                <a:extLst>
                  <a:ext uri="{0D108BD9-81ED-4DB2-BD59-A6C34878D82A}">
                    <a16:rowId xmlns:a16="http://schemas.microsoft.com/office/drawing/2014/main" val="589255200"/>
                  </a:ext>
                </a:extLst>
              </a:tr>
              <a:tr h="370840">
                <a:tc>
                  <a:txBody>
                    <a:bodyPr/>
                    <a:lstStyle/>
                    <a:p>
                      <a:r>
                        <a:rPr lang="en-US" sz="1600" dirty="0">
                          <a:latin typeface="Times New Roman" panose="02020603050405020304" pitchFamily="18" charset="0"/>
                          <a:cs typeface="Times New Roman" panose="02020603050405020304" pitchFamily="18" charset="0"/>
                        </a:rPr>
                        <a:t>Acres</a:t>
                      </a:r>
                    </a:p>
                  </a:txBody>
                  <a:tcPr/>
                </a:tc>
                <a:tc>
                  <a:txBody>
                    <a:bodyPr/>
                    <a:lstStyle/>
                    <a:p>
                      <a:pPr algn="r"/>
                      <a:r>
                        <a:rPr lang="en-US" sz="1600" dirty="0">
                          <a:latin typeface="Times New Roman" panose="02020603050405020304" pitchFamily="18" charset="0"/>
                          <a:cs typeface="Times New Roman" panose="02020603050405020304" pitchFamily="18" charset="0"/>
                        </a:rPr>
                        <a:t>2,102,048</a:t>
                      </a:r>
                    </a:p>
                  </a:txBody>
                  <a:tcPr/>
                </a:tc>
                <a:tc rowSpan="3">
                  <a:txBody>
                    <a:bodyPr/>
                    <a:lstStyle/>
                    <a:p>
                      <a:pPr algn="r"/>
                      <a:r>
                        <a:rPr lang="en-US" sz="2400" b="1" dirty="0">
                          <a:latin typeface="Times New Roman" panose="02020603050405020304" pitchFamily="18" charset="0"/>
                          <a:cs typeface="Times New Roman" panose="02020603050405020304" pitchFamily="18" charset="0"/>
                        </a:rPr>
                        <a:t>$244,920</a:t>
                      </a:r>
                    </a:p>
                  </a:txBody>
                  <a:tcPr/>
                </a:tc>
                <a:tc>
                  <a:txBody>
                    <a:bodyPr/>
                    <a:lstStyle/>
                    <a:p>
                      <a:pPr algn="r"/>
                      <a:r>
                        <a:rPr lang="en-US" sz="1600" dirty="0">
                          <a:latin typeface="Times New Roman" panose="02020603050405020304" pitchFamily="18" charset="0"/>
                          <a:cs typeface="Times New Roman" panose="02020603050405020304" pitchFamily="18" charset="0"/>
                        </a:rPr>
                        <a:t>$0.12</a:t>
                      </a:r>
                    </a:p>
                  </a:txBody>
                  <a:tcPr/>
                </a:tc>
                <a:extLst>
                  <a:ext uri="{0D108BD9-81ED-4DB2-BD59-A6C34878D82A}">
                    <a16:rowId xmlns:a16="http://schemas.microsoft.com/office/drawing/2014/main" val="3878253282"/>
                  </a:ext>
                </a:extLst>
              </a:tr>
              <a:tr h="370840">
                <a:tc>
                  <a:txBody>
                    <a:bodyPr/>
                    <a:lstStyle/>
                    <a:p>
                      <a:r>
                        <a:rPr lang="en-US" sz="1600" dirty="0" err="1">
                          <a:latin typeface="Times New Roman" panose="02020603050405020304" pitchFamily="18" charset="0"/>
                          <a:cs typeface="Times New Roman" panose="02020603050405020304" pitchFamily="18" charset="0"/>
                        </a:rPr>
                        <a:t>Sq.Km</a:t>
                      </a:r>
                      <a:r>
                        <a:rPr lang="en-US" sz="1600" dirty="0">
                          <a:latin typeface="Times New Roman" panose="02020603050405020304" pitchFamily="18" charset="0"/>
                          <a:cs typeface="Times New Roman" panose="02020603050405020304" pitchFamily="18" charset="0"/>
                        </a:rPr>
                        <a:t>.</a:t>
                      </a:r>
                    </a:p>
                  </a:txBody>
                  <a:tcPr/>
                </a:tc>
                <a:tc>
                  <a:txBody>
                    <a:bodyPr/>
                    <a:lstStyle/>
                    <a:p>
                      <a:pPr algn="r"/>
                      <a:r>
                        <a:rPr lang="en-US" sz="1600" dirty="0">
                          <a:latin typeface="Times New Roman" panose="02020603050405020304" pitchFamily="18" charset="0"/>
                          <a:cs typeface="Times New Roman" panose="02020603050405020304" pitchFamily="18" charset="0"/>
                        </a:rPr>
                        <a:t>8,507</a:t>
                      </a:r>
                    </a:p>
                  </a:txBody>
                  <a:tcPr/>
                </a:tc>
                <a:tc vMerge="1">
                  <a:txBody>
                    <a:bodyPr/>
                    <a:lstStyle/>
                    <a:p>
                      <a:endParaRPr lang="en-US" sz="1600" dirty="0">
                        <a:latin typeface="Times New Roman" panose="02020603050405020304" pitchFamily="18" charset="0"/>
                        <a:cs typeface="Times New Roman" panose="02020603050405020304" pitchFamily="18" charset="0"/>
                      </a:endParaRPr>
                    </a:p>
                  </a:txBody>
                  <a:tcPr/>
                </a:tc>
                <a:tc>
                  <a:txBody>
                    <a:bodyPr/>
                    <a:lstStyle/>
                    <a:p>
                      <a:pPr algn="r"/>
                      <a:r>
                        <a:rPr lang="en-US" sz="1600" dirty="0">
                          <a:latin typeface="Times New Roman" panose="02020603050405020304" pitchFamily="18" charset="0"/>
                          <a:cs typeface="Times New Roman" panose="02020603050405020304" pitchFamily="18" charset="0"/>
                        </a:rPr>
                        <a:t>$28.79</a:t>
                      </a:r>
                    </a:p>
                  </a:txBody>
                  <a:tcPr/>
                </a:tc>
                <a:extLst>
                  <a:ext uri="{0D108BD9-81ED-4DB2-BD59-A6C34878D82A}">
                    <a16:rowId xmlns:a16="http://schemas.microsoft.com/office/drawing/2014/main" val="2647378844"/>
                  </a:ext>
                </a:extLst>
              </a:tr>
              <a:tr h="370840">
                <a:tc>
                  <a:txBody>
                    <a:bodyPr/>
                    <a:lstStyle/>
                    <a:p>
                      <a:r>
                        <a:rPr lang="en-US" sz="1600" dirty="0" err="1">
                          <a:latin typeface="Times New Roman" panose="02020603050405020304" pitchFamily="18" charset="0"/>
                          <a:cs typeface="Times New Roman" panose="02020603050405020304" pitchFamily="18" charset="0"/>
                        </a:rPr>
                        <a:t>Sq.Mi</a:t>
                      </a:r>
                      <a:r>
                        <a:rPr lang="en-US" sz="1600" dirty="0">
                          <a:latin typeface="Times New Roman" panose="02020603050405020304" pitchFamily="18" charset="0"/>
                          <a:cs typeface="Times New Roman" panose="02020603050405020304" pitchFamily="18" charset="0"/>
                        </a:rPr>
                        <a:t>.</a:t>
                      </a:r>
                    </a:p>
                  </a:txBody>
                  <a:tcPr/>
                </a:tc>
                <a:tc>
                  <a:txBody>
                    <a:bodyPr/>
                    <a:lstStyle/>
                    <a:p>
                      <a:pPr algn="r"/>
                      <a:r>
                        <a:rPr lang="en-US" sz="1600" dirty="0">
                          <a:latin typeface="Times New Roman" panose="02020603050405020304" pitchFamily="18" charset="0"/>
                          <a:cs typeface="Times New Roman" panose="02020603050405020304" pitchFamily="18" charset="0"/>
                        </a:rPr>
                        <a:t>3,284</a:t>
                      </a:r>
                    </a:p>
                  </a:txBody>
                  <a:tcPr/>
                </a:tc>
                <a:tc vMerge="1">
                  <a:txBody>
                    <a:bodyPr/>
                    <a:lstStyle/>
                    <a:p>
                      <a:endParaRPr lang="en-US" sz="1600" dirty="0">
                        <a:latin typeface="Times New Roman" panose="02020603050405020304" pitchFamily="18" charset="0"/>
                        <a:cs typeface="Times New Roman" panose="02020603050405020304" pitchFamily="18" charset="0"/>
                      </a:endParaRPr>
                    </a:p>
                  </a:txBody>
                  <a:tcPr/>
                </a:tc>
                <a:tc>
                  <a:txBody>
                    <a:bodyPr/>
                    <a:lstStyle/>
                    <a:p>
                      <a:pPr algn="r"/>
                      <a:r>
                        <a:rPr lang="en-US" sz="1600" dirty="0">
                          <a:latin typeface="Times New Roman" panose="02020603050405020304" pitchFamily="18" charset="0"/>
                          <a:cs typeface="Times New Roman" panose="02020603050405020304" pitchFamily="18" charset="0"/>
                        </a:rPr>
                        <a:t>$74.57</a:t>
                      </a:r>
                    </a:p>
                  </a:txBody>
                  <a:tcPr/>
                </a:tc>
                <a:extLst>
                  <a:ext uri="{0D108BD9-81ED-4DB2-BD59-A6C34878D82A}">
                    <a16:rowId xmlns:a16="http://schemas.microsoft.com/office/drawing/2014/main" val="217979986"/>
                  </a:ext>
                </a:extLst>
              </a:tr>
            </a:tbl>
          </a:graphicData>
        </a:graphic>
      </p:graphicFrame>
      <p:graphicFrame>
        <p:nvGraphicFramePr>
          <p:cNvPr id="45" name="Table 44"/>
          <p:cNvGraphicFramePr>
            <a:graphicFrameLocks noGrp="1"/>
          </p:cNvGraphicFramePr>
          <p:nvPr>
            <p:extLst>
              <p:ext uri="{D42A27DB-BD31-4B8C-83A1-F6EECF244321}">
                <p14:modId xmlns:p14="http://schemas.microsoft.com/office/powerpoint/2010/main" val="818687670"/>
              </p:ext>
            </p:extLst>
          </p:nvPr>
        </p:nvGraphicFramePr>
        <p:xfrm>
          <a:off x="8319979" y="5925080"/>
          <a:ext cx="4454476" cy="1483360"/>
        </p:xfrm>
        <a:graphic>
          <a:graphicData uri="http://schemas.openxmlformats.org/drawingml/2006/table">
            <a:tbl>
              <a:tblPr firstRow="1" bandRow="1">
                <a:tableStyleId>{073A0DAA-6AF3-43AB-8588-CEC1D06C72B9}</a:tableStyleId>
              </a:tblPr>
              <a:tblGrid>
                <a:gridCol w="1057860">
                  <a:extLst>
                    <a:ext uri="{9D8B030D-6E8A-4147-A177-3AD203B41FA5}">
                      <a16:colId xmlns:a16="http://schemas.microsoft.com/office/drawing/2014/main" val="3430839535"/>
                    </a:ext>
                  </a:extLst>
                </a:gridCol>
                <a:gridCol w="1030836">
                  <a:extLst>
                    <a:ext uri="{9D8B030D-6E8A-4147-A177-3AD203B41FA5}">
                      <a16:colId xmlns:a16="http://schemas.microsoft.com/office/drawing/2014/main" val="2827953747"/>
                    </a:ext>
                  </a:extLst>
                </a:gridCol>
                <a:gridCol w="1403369">
                  <a:extLst>
                    <a:ext uri="{9D8B030D-6E8A-4147-A177-3AD203B41FA5}">
                      <a16:colId xmlns:a16="http://schemas.microsoft.com/office/drawing/2014/main" val="3984935149"/>
                    </a:ext>
                  </a:extLst>
                </a:gridCol>
                <a:gridCol w="962411">
                  <a:extLst>
                    <a:ext uri="{9D8B030D-6E8A-4147-A177-3AD203B41FA5}">
                      <a16:colId xmlns:a16="http://schemas.microsoft.com/office/drawing/2014/main" val="717481784"/>
                    </a:ext>
                  </a:extLst>
                </a:gridCol>
              </a:tblGrid>
              <a:tr h="370840">
                <a:tc>
                  <a:txBody>
                    <a:bodyPr/>
                    <a:lstStyle/>
                    <a:p>
                      <a:r>
                        <a:rPr lang="en-US" sz="1600" dirty="0">
                          <a:latin typeface="Times New Roman" panose="02020603050405020304" pitchFamily="18" charset="0"/>
                          <a:cs typeface="Times New Roman" panose="02020603050405020304" pitchFamily="18" charset="0"/>
                        </a:rPr>
                        <a:t>TOTAL</a:t>
                      </a:r>
                    </a:p>
                  </a:txBody>
                  <a:tcPr/>
                </a:tc>
                <a:tc>
                  <a:txBody>
                    <a:bodyPr/>
                    <a:lstStyle/>
                    <a:p>
                      <a:pPr algn="r"/>
                      <a:r>
                        <a:rPr lang="en-US" sz="1600" dirty="0">
                          <a:latin typeface="Times New Roman" panose="02020603050405020304" pitchFamily="18" charset="0"/>
                          <a:cs typeface="Times New Roman" panose="02020603050405020304" pitchFamily="18" charset="0"/>
                        </a:rPr>
                        <a:t>Area</a:t>
                      </a:r>
                    </a:p>
                  </a:txBody>
                  <a:tcPr/>
                </a:tc>
                <a:tc>
                  <a:txBody>
                    <a:bodyPr/>
                    <a:lstStyle/>
                    <a:p>
                      <a:pPr algn="r"/>
                      <a:r>
                        <a:rPr lang="en-US" sz="1600" dirty="0">
                          <a:latin typeface="Times New Roman" panose="02020603050405020304" pitchFamily="18" charset="0"/>
                          <a:cs typeface="Times New Roman" panose="02020603050405020304" pitchFamily="18" charset="0"/>
                        </a:rPr>
                        <a:t>Price</a:t>
                      </a:r>
                    </a:p>
                  </a:txBody>
                  <a:tcPr/>
                </a:tc>
                <a:tc>
                  <a:txBody>
                    <a:bodyPr/>
                    <a:lstStyle/>
                    <a:p>
                      <a:pPr algn="r"/>
                      <a:r>
                        <a:rPr lang="en-US" sz="1600" dirty="0">
                          <a:latin typeface="Times New Roman" panose="02020603050405020304" pitchFamily="18" charset="0"/>
                          <a:cs typeface="Times New Roman" panose="02020603050405020304" pitchFamily="18" charset="0"/>
                        </a:rPr>
                        <a:t>Per Unit</a:t>
                      </a:r>
                    </a:p>
                  </a:txBody>
                  <a:tcPr/>
                </a:tc>
                <a:extLst>
                  <a:ext uri="{0D108BD9-81ED-4DB2-BD59-A6C34878D82A}">
                    <a16:rowId xmlns:a16="http://schemas.microsoft.com/office/drawing/2014/main" val="589255200"/>
                  </a:ext>
                </a:extLst>
              </a:tr>
              <a:tr h="370840">
                <a:tc>
                  <a:txBody>
                    <a:bodyPr/>
                    <a:lstStyle/>
                    <a:p>
                      <a:r>
                        <a:rPr lang="en-US" sz="1600" dirty="0">
                          <a:latin typeface="Times New Roman" panose="02020603050405020304" pitchFamily="18" charset="0"/>
                          <a:cs typeface="Times New Roman" panose="02020603050405020304" pitchFamily="18" charset="0"/>
                        </a:rPr>
                        <a:t>Acres</a:t>
                      </a:r>
                    </a:p>
                  </a:txBody>
                  <a:tcPr/>
                </a:tc>
                <a:tc>
                  <a:txBody>
                    <a:bodyPr/>
                    <a:lstStyle/>
                    <a:p>
                      <a:pPr algn="r"/>
                      <a:r>
                        <a:rPr lang="en-US" sz="1600" dirty="0">
                          <a:latin typeface="Times New Roman" panose="02020603050405020304" pitchFamily="18" charset="0"/>
                          <a:cs typeface="Times New Roman" panose="02020603050405020304" pitchFamily="18" charset="0"/>
                        </a:rPr>
                        <a:t>7,000,614</a:t>
                      </a:r>
                    </a:p>
                  </a:txBody>
                  <a:tcPr/>
                </a:tc>
                <a:tc rowSpan="3">
                  <a:txBody>
                    <a:bodyPr/>
                    <a:lstStyle/>
                    <a:p>
                      <a:pPr algn="r"/>
                      <a:r>
                        <a:rPr lang="en-US" sz="2400" b="1" dirty="0">
                          <a:latin typeface="Times New Roman" panose="02020603050405020304" pitchFamily="18" charset="0"/>
                          <a:cs typeface="Times New Roman" panose="02020603050405020304" pitchFamily="18" charset="0"/>
                        </a:rPr>
                        <a:t>$371,560</a:t>
                      </a:r>
                    </a:p>
                  </a:txBody>
                  <a:tcPr/>
                </a:tc>
                <a:tc>
                  <a:txBody>
                    <a:bodyPr/>
                    <a:lstStyle/>
                    <a:p>
                      <a:pPr algn="r"/>
                      <a:r>
                        <a:rPr lang="en-US" sz="1600" dirty="0">
                          <a:latin typeface="Times New Roman" panose="02020603050405020304" pitchFamily="18" charset="0"/>
                          <a:cs typeface="Times New Roman" panose="02020603050405020304" pitchFamily="18" charset="0"/>
                        </a:rPr>
                        <a:t>$0.05</a:t>
                      </a:r>
                    </a:p>
                  </a:txBody>
                  <a:tcPr/>
                </a:tc>
                <a:extLst>
                  <a:ext uri="{0D108BD9-81ED-4DB2-BD59-A6C34878D82A}">
                    <a16:rowId xmlns:a16="http://schemas.microsoft.com/office/drawing/2014/main" val="3878253282"/>
                  </a:ext>
                </a:extLst>
              </a:tr>
              <a:tr h="370840">
                <a:tc>
                  <a:txBody>
                    <a:bodyPr/>
                    <a:lstStyle/>
                    <a:p>
                      <a:r>
                        <a:rPr lang="en-US" sz="1600" dirty="0" err="1">
                          <a:latin typeface="Times New Roman" panose="02020603050405020304" pitchFamily="18" charset="0"/>
                          <a:cs typeface="Times New Roman" panose="02020603050405020304" pitchFamily="18" charset="0"/>
                        </a:rPr>
                        <a:t>Sq.Km</a:t>
                      </a:r>
                      <a:r>
                        <a:rPr lang="en-US" sz="1600" dirty="0">
                          <a:latin typeface="Times New Roman" panose="02020603050405020304" pitchFamily="18" charset="0"/>
                          <a:cs typeface="Times New Roman" panose="02020603050405020304" pitchFamily="18" charset="0"/>
                        </a:rPr>
                        <a:t>.</a:t>
                      </a:r>
                    </a:p>
                  </a:txBody>
                  <a:tcPr/>
                </a:tc>
                <a:tc>
                  <a:txBody>
                    <a:bodyPr/>
                    <a:lstStyle/>
                    <a:p>
                      <a:pPr algn="r"/>
                      <a:r>
                        <a:rPr lang="en-US" sz="1600" dirty="0">
                          <a:latin typeface="Times New Roman" panose="02020603050405020304" pitchFamily="18" charset="0"/>
                          <a:cs typeface="Times New Roman" panose="02020603050405020304" pitchFamily="18" charset="0"/>
                        </a:rPr>
                        <a:t>28,331</a:t>
                      </a:r>
                    </a:p>
                  </a:txBody>
                  <a:tcPr/>
                </a:tc>
                <a:tc vMerge="1">
                  <a:txBody>
                    <a:bodyPr/>
                    <a:lstStyle/>
                    <a:p>
                      <a:endParaRPr lang="en-US" sz="1600" dirty="0">
                        <a:latin typeface="Times New Roman" panose="02020603050405020304" pitchFamily="18" charset="0"/>
                        <a:cs typeface="Times New Roman" panose="02020603050405020304" pitchFamily="18" charset="0"/>
                      </a:endParaRPr>
                    </a:p>
                  </a:txBody>
                  <a:tcPr/>
                </a:tc>
                <a:tc>
                  <a:txBody>
                    <a:bodyPr/>
                    <a:lstStyle/>
                    <a:p>
                      <a:pPr algn="r"/>
                      <a:r>
                        <a:rPr lang="en-US" sz="1600" dirty="0">
                          <a:latin typeface="Times New Roman" panose="02020603050405020304" pitchFamily="18" charset="0"/>
                          <a:cs typeface="Times New Roman" panose="02020603050405020304" pitchFamily="18" charset="0"/>
                        </a:rPr>
                        <a:t>$13.12</a:t>
                      </a:r>
                    </a:p>
                  </a:txBody>
                  <a:tcPr/>
                </a:tc>
                <a:extLst>
                  <a:ext uri="{0D108BD9-81ED-4DB2-BD59-A6C34878D82A}">
                    <a16:rowId xmlns:a16="http://schemas.microsoft.com/office/drawing/2014/main" val="2647378844"/>
                  </a:ext>
                </a:extLst>
              </a:tr>
              <a:tr h="370840">
                <a:tc>
                  <a:txBody>
                    <a:bodyPr/>
                    <a:lstStyle/>
                    <a:p>
                      <a:r>
                        <a:rPr lang="en-US" sz="1600" dirty="0" err="1">
                          <a:latin typeface="Times New Roman" panose="02020603050405020304" pitchFamily="18" charset="0"/>
                          <a:cs typeface="Times New Roman" panose="02020603050405020304" pitchFamily="18" charset="0"/>
                        </a:rPr>
                        <a:t>Sq.Mi</a:t>
                      </a:r>
                      <a:r>
                        <a:rPr lang="en-US" sz="1600" dirty="0">
                          <a:latin typeface="Times New Roman" panose="02020603050405020304" pitchFamily="18" charset="0"/>
                          <a:cs typeface="Times New Roman" panose="02020603050405020304" pitchFamily="18" charset="0"/>
                        </a:rPr>
                        <a:t>.</a:t>
                      </a:r>
                    </a:p>
                  </a:txBody>
                  <a:tcPr/>
                </a:tc>
                <a:tc>
                  <a:txBody>
                    <a:bodyPr/>
                    <a:lstStyle/>
                    <a:p>
                      <a:pPr algn="r"/>
                      <a:r>
                        <a:rPr lang="en-US" sz="1600" dirty="0">
                          <a:latin typeface="Times New Roman" panose="02020603050405020304" pitchFamily="18" charset="0"/>
                          <a:cs typeface="Times New Roman" panose="02020603050405020304" pitchFamily="18" charset="0"/>
                        </a:rPr>
                        <a:t>10,938</a:t>
                      </a:r>
                    </a:p>
                  </a:txBody>
                  <a:tcPr/>
                </a:tc>
                <a:tc vMerge="1">
                  <a:txBody>
                    <a:bodyPr/>
                    <a:lstStyle/>
                    <a:p>
                      <a:endParaRPr lang="en-US" sz="1600" dirty="0">
                        <a:latin typeface="Times New Roman" panose="02020603050405020304" pitchFamily="18" charset="0"/>
                        <a:cs typeface="Times New Roman" panose="02020603050405020304" pitchFamily="18" charset="0"/>
                      </a:endParaRPr>
                    </a:p>
                  </a:txBody>
                  <a:tcPr/>
                </a:tc>
                <a:tc>
                  <a:txBody>
                    <a:bodyPr/>
                    <a:lstStyle/>
                    <a:p>
                      <a:pPr algn="r"/>
                      <a:r>
                        <a:rPr lang="en-US" sz="1600" dirty="0">
                          <a:latin typeface="Times New Roman" panose="02020603050405020304" pitchFamily="18" charset="0"/>
                          <a:cs typeface="Times New Roman" panose="02020603050405020304" pitchFamily="18" charset="0"/>
                        </a:rPr>
                        <a:t>$33.97</a:t>
                      </a:r>
                    </a:p>
                  </a:txBody>
                  <a:tcPr/>
                </a:tc>
                <a:extLst>
                  <a:ext uri="{0D108BD9-81ED-4DB2-BD59-A6C34878D82A}">
                    <a16:rowId xmlns:a16="http://schemas.microsoft.com/office/drawing/2014/main" val="217979986"/>
                  </a:ext>
                </a:extLst>
              </a:tr>
            </a:tbl>
          </a:graphicData>
        </a:graphic>
      </p:graphicFrame>
      <p:sp>
        <p:nvSpPr>
          <p:cNvPr id="5" name="Footer Placeholder 4"/>
          <p:cNvSpPr>
            <a:spLocks noGrp="1"/>
          </p:cNvSpPr>
          <p:nvPr>
            <p:ph type="ftr" idx="11"/>
          </p:nvPr>
        </p:nvSpPr>
        <p:spPr>
          <a:xfrm>
            <a:off x="5979021" y="7071770"/>
            <a:ext cx="1970194" cy="336670"/>
          </a:xfrm>
          <a:solidFill>
            <a:schemeClr val="bg1"/>
          </a:solidFill>
          <a:ln>
            <a:solidFill>
              <a:schemeClr val="tx1"/>
            </a:solidFill>
          </a:ln>
        </p:spPr>
        <p:txBody>
          <a:bodyPr/>
          <a:lstStyle/>
          <a:p>
            <a:pPr algn="ctr"/>
            <a:r>
              <a:rPr lang="en-US" spc="-1" dirty="0"/>
              <a:t>Copyright © 2019</a:t>
            </a:r>
          </a:p>
          <a:p>
            <a:pPr algn="ctr"/>
            <a:r>
              <a:rPr lang="en-US" sz="825" spc="-1" dirty="0"/>
              <a:t>Dynamic Measurement LLC.</a:t>
            </a:r>
            <a:endParaRPr lang="en-US" sz="825" dirty="0"/>
          </a:p>
        </p:txBody>
      </p:sp>
    </p:spTree>
    <p:extLst>
      <p:ext uri="{BB962C8B-B14F-4D97-AF65-F5344CB8AC3E}">
        <p14:creationId xmlns:p14="http://schemas.microsoft.com/office/powerpoint/2010/main" val="9820386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8144" y="300960"/>
            <a:ext cx="10367892" cy="881209"/>
          </a:xfrm>
        </p:spPr>
        <p:txBody>
          <a:bodyPr/>
          <a:lstStyle/>
          <a:p>
            <a:r>
              <a:rPr lang="en-US" dirty="0" err="1"/>
              <a:t>SunCity</a:t>
            </a:r>
            <a:r>
              <a:rPr lang="en-US" dirty="0"/>
              <a:t> </a:t>
            </a:r>
            <a:r>
              <a:rPr lang="en-US" dirty="0" err="1"/>
              <a:t>RockOn</a:t>
            </a:r>
            <a:r>
              <a:rPr lang="en-US" dirty="0"/>
              <a:t> &amp; SURC have some of the best</a:t>
            </a:r>
            <a:br>
              <a:rPr lang="en-US" dirty="0"/>
            </a:br>
            <a:r>
              <a:rPr lang="en-US" dirty="0"/>
              <a:t>“rock hounding” available on planet Earth</a:t>
            </a:r>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smtClean="0"/>
              <a:pPr algn="r"/>
              <a:t>62</a:t>
            </a:fld>
            <a:endParaRPr lang="en-US" sz="825" dirty="0"/>
          </a:p>
        </p:txBody>
      </p:sp>
      <p:pic>
        <p:nvPicPr>
          <p:cNvPr id="7" name="Picture 6"/>
          <p:cNvPicPr>
            <a:picLocks noChangeAspect="1"/>
          </p:cNvPicPr>
          <p:nvPr/>
        </p:nvPicPr>
        <p:blipFill>
          <a:blip r:embed="rId2"/>
          <a:stretch>
            <a:fillRect/>
          </a:stretch>
        </p:blipFill>
        <p:spPr>
          <a:xfrm>
            <a:off x="2504876" y="1182169"/>
            <a:ext cx="7658100" cy="1847850"/>
          </a:xfrm>
          <a:prstGeom prst="rect">
            <a:avLst/>
          </a:prstGeom>
        </p:spPr>
      </p:pic>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2398144" y="3030019"/>
            <a:ext cx="7677150" cy="4048125"/>
          </a:xfrm>
          <a:prstGeom prst="rect">
            <a:avLst/>
          </a:prstGeom>
        </p:spPr>
      </p:pic>
      <p:pic>
        <p:nvPicPr>
          <p:cNvPr id="9" name="Picture 8"/>
          <p:cNvPicPr>
            <a:picLocks noChangeAspect="1"/>
          </p:cNvPicPr>
          <p:nvPr/>
        </p:nvPicPr>
        <p:blipFill>
          <a:blip r:embed="rId4"/>
          <a:stretch>
            <a:fillRect/>
          </a:stretch>
        </p:blipFill>
        <p:spPr>
          <a:xfrm>
            <a:off x="9750293" y="2607136"/>
            <a:ext cx="3544942" cy="1614136"/>
          </a:xfrm>
          <a:prstGeom prst="rect">
            <a:avLst/>
          </a:prstGeom>
        </p:spPr>
      </p:pic>
      <p:sp>
        <p:nvSpPr>
          <p:cNvPr id="10" name="TextBox 9"/>
          <p:cNvSpPr txBox="1"/>
          <p:nvPr/>
        </p:nvSpPr>
        <p:spPr>
          <a:xfrm>
            <a:off x="10097890" y="1761962"/>
            <a:ext cx="3262432" cy="646331"/>
          </a:xfrm>
          <a:prstGeom prst="rect">
            <a:avLst/>
          </a:prstGeom>
          <a:noFill/>
          <a:ln w="28575">
            <a:solidFill>
              <a:srgbClr val="C00000"/>
            </a:solidFill>
          </a:ln>
        </p:spPr>
        <p:txBody>
          <a:bodyPr wrap="none" rtlCol="0">
            <a:spAutoFit/>
          </a:bodyPr>
          <a:lstStyle/>
          <a:p>
            <a:r>
              <a:rPr lang="en-US" dirty="0"/>
              <a:t>27,270 year old volcanic flows</a:t>
            </a:r>
          </a:p>
          <a:p>
            <a:r>
              <a:rPr lang="en-US" dirty="0"/>
              <a:t>in Santa Clara</a:t>
            </a:r>
          </a:p>
        </p:txBody>
      </p:sp>
      <p:sp>
        <p:nvSpPr>
          <p:cNvPr id="11" name="Rectangle 10"/>
          <p:cNvSpPr/>
          <p:nvPr/>
        </p:nvSpPr>
        <p:spPr>
          <a:xfrm>
            <a:off x="11198268" y="2956142"/>
            <a:ext cx="1716066" cy="13778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a:cxnSpLocks/>
            <a:stCxn id="11" idx="0"/>
            <a:endCxn id="10" idx="2"/>
          </p:cNvCxnSpPr>
          <p:nvPr/>
        </p:nvCxnSpPr>
        <p:spPr>
          <a:xfrm flipH="1" flipV="1">
            <a:off x="11729106" y="2408293"/>
            <a:ext cx="327195" cy="54784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4654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8144" y="300960"/>
            <a:ext cx="10367892" cy="863961"/>
          </a:xfrm>
        </p:spPr>
        <p:txBody>
          <a:bodyPr/>
          <a:lstStyle/>
          <a:p>
            <a:r>
              <a:rPr lang="en-US" dirty="0"/>
              <a:t>There are all types of rock waiting to be found</a:t>
            </a:r>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smtClean="0"/>
              <a:pPr algn="r"/>
              <a:t>63</a:t>
            </a:fld>
            <a:endParaRPr lang="en-US" sz="825" dirty="0"/>
          </a:p>
        </p:txBody>
      </p:sp>
      <p:pic>
        <p:nvPicPr>
          <p:cNvPr id="10" name="Picture 9"/>
          <p:cNvPicPr>
            <a:picLocks noChangeAspect="1"/>
          </p:cNvPicPr>
          <p:nvPr/>
        </p:nvPicPr>
        <p:blipFill>
          <a:blip r:embed="rId2"/>
          <a:stretch>
            <a:fillRect/>
          </a:stretch>
        </p:blipFill>
        <p:spPr>
          <a:xfrm>
            <a:off x="2578097" y="1227490"/>
            <a:ext cx="7591425" cy="3409950"/>
          </a:xfrm>
          <a:prstGeom prst="rect">
            <a:avLst/>
          </a:prstGeom>
        </p:spPr>
      </p:pic>
      <p:pic>
        <p:nvPicPr>
          <p:cNvPr id="11" name="Picture 10"/>
          <p:cNvPicPr>
            <a:picLocks noChangeAspect="1"/>
          </p:cNvPicPr>
          <p:nvPr/>
        </p:nvPicPr>
        <p:blipFill>
          <a:blip r:embed="rId3">
            <a:clrChange>
              <a:clrFrom>
                <a:srgbClr val="FFFFFF"/>
              </a:clrFrom>
              <a:clrTo>
                <a:srgbClr val="FFFFFF">
                  <a:alpha val="0"/>
                </a:srgbClr>
              </a:clrTo>
            </a:clrChange>
          </a:blip>
          <a:stretch>
            <a:fillRect/>
          </a:stretch>
        </p:blipFill>
        <p:spPr>
          <a:xfrm>
            <a:off x="2578097" y="5119616"/>
            <a:ext cx="7496175" cy="1876425"/>
          </a:xfrm>
          <a:prstGeom prst="rect">
            <a:avLst/>
          </a:prstGeom>
        </p:spPr>
      </p:pic>
    </p:spTree>
    <p:extLst>
      <p:ext uri="{BB962C8B-B14F-4D97-AF65-F5344CB8AC3E}">
        <p14:creationId xmlns:p14="http://schemas.microsoft.com/office/powerpoint/2010/main" val="1978667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8834" y="184797"/>
            <a:ext cx="7775307" cy="555573"/>
          </a:xfrm>
        </p:spPr>
        <p:txBody>
          <a:bodyPr/>
          <a:lstStyle/>
          <a:p>
            <a:r>
              <a:rPr lang="en-US" dirty="0"/>
              <a:t>Acknowledgements:</a:t>
            </a:r>
          </a:p>
        </p:txBody>
      </p:sp>
      <p:sp>
        <p:nvSpPr>
          <p:cNvPr id="5" name="Footer Placeholder 4"/>
          <p:cNvSpPr>
            <a:spLocks noGrp="1"/>
          </p:cNvSpPr>
          <p:nvPr>
            <p:ph type="ftr" idx="11"/>
          </p:nvPr>
        </p:nvSpPr>
        <p:spPr>
          <a:xfrm>
            <a:off x="5127187" y="7114209"/>
            <a:ext cx="4238772" cy="131545"/>
          </a:xfrm>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a:xfrm>
            <a:off x="9713196" y="7114208"/>
            <a:ext cx="3163559" cy="251053"/>
          </a:xfrm>
        </p:spPr>
        <p:txBody>
          <a:bodyPr/>
          <a:lstStyle/>
          <a:p>
            <a:pPr algn="r"/>
            <a:r>
              <a:rPr lang="pt-BR" spc="-1" dirty="0"/>
              <a:t>SunCity RockOn Rock Club      </a:t>
            </a:r>
            <a:r>
              <a:rPr lang="en-US" spc="-1" dirty="0"/>
              <a:t>  </a:t>
            </a:r>
            <a:fld id="{E22B766B-36F5-4990-9CCF-12D98C66DF84}" type="slidenum">
              <a:rPr lang="en-US" spc="-1"/>
              <a:pPr algn="r"/>
              <a:t>64</a:t>
            </a:fld>
            <a:endParaRPr lang="en-US" sz="825" dirty="0"/>
          </a:p>
        </p:txBody>
      </p:sp>
      <p:sp>
        <p:nvSpPr>
          <p:cNvPr id="7" name="TextBox 6"/>
          <p:cNvSpPr txBox="1"/>
          <p:nvPr/>
        </p:nvSpPr>
        <p:spPr>
          <a:xfrm>
            <a:off x="3617535" y="740370"/>
            <a:ext cx="7497903"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Les Denham, DML Chief Geophysicist.</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Kathy Haggar, DML Geologist.</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Louie Berent, DML Geophysicist.</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BYU Interns Dustin Northrop and R. Corbin Lewis.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Tom Ewing (BEG) for regional South Texas geology.</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Bob Hardage (BEG) for Stratton seismic survey.</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Andrea Nelson, for enduring the startup phase.</a:t>
            </a:r>
          </a:p>
        </p:txBody>
      </p:sp>
      <p:sp>
        <p:nvSpPr>
          <p:cNvPr id="9" name="Title 1"/>
          <p:cNvSpPr txBox="1">
            <a:spLocks/>
          </p:cNvSpPr>
          <p:nvPr/>
        </p:nvSpPr>
        <p:spPr>
          <a:xfrm>
            <a:off x="3478834" y="3552857"/>
            <a:ext cx="7775307" cy="776481"/>
          </a:xfrm>
          <a:prstGeom prst="rect">
            <a:avLst/>
          </a:prstGeom>
        </p:spPr>
        <p:txBody>
          <a:bodyPr lIns="0" tIns="0" rIns="0" bIns="0" anchor="ctr"/>
          <a:lstStyle>
            <a:lvl1pPr algn="l" defTabSz="914187" rtl="0" eaLnBrk="1" latinLnBrk="0" hangingPunct="1">
              <a:lnSpc>
                <a:spcPct val="90000"/>
              </a:lnSpc>
              <a:spcBef>
                <a:spcPct val="0"/>
              </a:spcBef>
              <a:buNone/>
              <a:defRPr sz="3200" b="1" kern="1200" baseline="0">
                <a:solidFill>
                  <a:schemeClr val="tx1"/>
                </a:solidFill>
                <a:latin typeface="Times New Roman" panose="02020603050405020304" pitchFamily="18" charset="0"/>
                <a:ea typeface="+mj-ea"/>
                <a:cs typeface="Times New Roman" panose="02020603050405020304" pitchFamily="18" charset="0"/>
              </a:defRPr>
            </a:lvl1pPr>
          </a:lstStyle>
          <a:p>
            <a:r>
              <a:rPr lang="en-US" dirty="0"/>
              <a:t>Thank You!</a:t>
            </a:r>
          </a:p>
        </p:txBody>
      </p:sp>
      <p:sp>
        <p:nvSpPr>
          <p:cNvPr id="10" name="Content Placeholder 2"/>
          <p:cNvSpPr txBox="1">
            <a:spLocks/>
          </p:cNvSpPr>
          <p:nvPr/>
        </p:nvSpPr>
        <p:spPr>
          <a:xfrm>
            <a:off x="3117802" y="4706656"/>
            <a:ext cx="4753636" cy="2257285"/>
          </a:xfrm>
          <a:prstGeom prst="rect">
            <a:avLst/>
          </a:prstGeom>
        </p:spPr>
        <p:txBody>
          <a:bodyPr>
            <a:noAutofit/>
          </a:bodyPr>
          <a:lstStyle>
            <a:lvl1pPr marL="304770" indent="-304770" algn="l" defTabSz="1219078" rtl="0" eaLnBrk="1" latinLnBrk="0" hangingPunct="1">
              <a:lnSpc>
                <a:spcPct val="90000"/>
              </a:lnSpc>
              <a:spcBef>
                <a:spcPts val="1333"/>
              </a:spcBef>
              <a:buFont typeface="Arial" panose="020B0604020202020204" pitchFamily="34" charset="0"/>
              <a:buChar char="•"/>
              <a:defRPr sz="3733" kern="1200">
                <a:solidFill>
                  <a:schemeClr val="tx1"/>
                </a:solidFill>
                <a:latin typeface="Times New Roman" panose="02020603050405020304" pitchFamily="18" charset="0"/>
                <a:ea typeface="+mn-ea"/>
                <a:cs typeface="Times New Roman" panose="02020603050405020304" pitchFamily="18" charset="0"/>
              </a:defRPr>
            </a:lvl1pPr>
            <a:lvl2pPr marL="914309" indent="-304770" algn="l" defTabSz="1219078" rtl="0" eaLnBrk="1" latinLnBrk="0" hangingPunct="1">
              <a:lnSpc>
                <a:spcPct val="90000"/>
              </a:lnSpc>
              <a:spcBef>
                <a:spcPts val="667"/>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2pPr>
            <a:lvl3pPr marL="1523848" indent="-304770" algn="l" defTabSz="1219078" rtl="0" eaLnBrk="1" latinLnBrk="0" hangingPunct="1">
              <a:lnSpc>
                <a:spcPct val="90000"/>
              </a:lnSpc>
              <a:spcBef>
                <a:spcPts val="667"/>
              </a:spcBef>
              <a:buFont typeface="Arial" panose="020B0604020202020204" pitchFamily="34" charset="0"/>
              <a:buChar char="•"/>
              <a:defRPr sz="2666" kern="1200">
                <a:solidFill>
                  <a:schemeClr val="tx1"/>
                </a:solidFill>
                <a:latin typeface="Times New Roman" panose="02020603050405020304" pitchFamily="18" charset="0"/>
                <a:ea typeface="+mn-ea"/>
                <a:cs typeface="Times New Roman" panose="02020603050405020304" pitchFamily="18" charset="0"/>
              </a:defRPr>
            </a:lvl3pPr>
            <a:lvl4pPr marL="2133387"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4pPr>
            <a:lvl5pPr marL="2742926"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5pPr>
            <a:lvl6pPr marL="3352465"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6pPr>
            <a:lvl7pPr marL="3962004"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7pPr>
            <a:lvl8pPr marL="4571543"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082"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609539" lvl="1" indent="0">
              <a:buNone/>
            </a:pPr>
            <a:endParaRPr lang="en-US" sz="1800" dirty="0"/>
          </a:p>
          <a:p>
            <a:pPr lvl="1"/>
            <a:r>
              <a:rPr lang="en-US" sz="1800" dirty="0"/>
              <a:t>H. Roice Nelson, Jr., Geophysicist</a:t>
            </a:r>
          </a:p>
          <a:p>
            <a:pPr marL="367854" lvl="1" indent="0">
              <a:buNone/>
            </a:pPr>
            <a:r>
              <a:rPr lang="en-US" sz="1800" dirty="0"/>
              <a:t>	</a:t>
            </a:r>
            <a:r>
              <a:rPr lang="en-US" sz="1500" dirty="0"/>
              <a:t>cell: 713.542.2207</a:t>
            </a:r>
          </a:p>
          <a:p>
            <a:pPr marL="46429" indent="0">
              <a:buNone/>
            </a:pPr>
            <a:r>
              <a:rPr lang="en-US" sz="1500" dirty="0"/>
              <a:t>	e-mail: </a:t>
            </a:r>
            <a:r>
              <a:rPr lang="en-US" sz="1500" dirty="0">
                <a:hlinkClick r:id="rId3"/>
              </a:rPr>
              <a:t>roice@dynamicmeasurement.com</a:t>
            </a:r>
            <a:endParaRPr lang="en-US" sz="1500" dirty="0"/>
          </a:p>
          <a:p>
            <a:pPr marL="685709" lvl="2" indent="0">
              <a:buNone/>
            </a:pPr>
            <a:r>
              <a:rPr lang="en-US" sz="1500" dirty="0">
                <a:hlinkClick r:id="rId4"/>
              </a:rPr>
              <a:t>www.dynamicmeasurement.com</a:t>
            </a:r>
            <a:endParaRPr lang="en-US" sz="1500" dirty="0"/>
          </a:p>
          <a:p>
            <a:pPr marL="685709" lvl="2" indent="0">
              <a:buNone/>
            </a:pPr>
            <a:r>
              <a:rPr lang="en-US" sz="1500" dirty="0">
                <a:hlinkClick r:id="rId5"/>
              </a:rPr>
              <a:t>www.dynamicmeasurement.com/TAMU</a:t>
            </a:r>
            <a:endParaRPr lang="en-US" sz="1500" dirty="0"/>
          </a:p>
          <a:p>
            <a:pPr marL="685709" lvl="2" indent="0">
              <a:buNone/>
            </a:pPr>
            <a:r>
              <a:rPr lang="en-US" sz="1500" dirty="0">
                <a:hlinkClick r:id="rId6"/>
              </a:rPr>
              <a:t>www.dynamicmeasurement.com/LI</a:t>
            </a:r>
            <a:r>
              <a:rPr lang="en-US" sz="1500" dirty="0"/>
              <a:t>  </a:t>
            </a:r>
            <a:endParaRPr lang="en-US" sz="1350" dirty="0"/>
          </a:p>
          <a:p>
            <a:pPr marL="46429" indent="0">
              <a:buNone/>
            </a:pPr>
            <a:endParaRPr lang="en-US" sz="1500" dirty="0"/>
          </a:p>
          <a:p>
            <a:pPr marL="46429" indent="0">
              <a:buNone/>
            </a:pPr>
            <a:endParaRPr lang="en-US" sz="1050" dirty="0"/>
          </a:p>
          <a:p>
            <a:pPr marL="46429" indent="0">
              <a:buNone/>
            </a:pPr>
            <a:endParaRPr lang="en-US" sz="1050" dirty="0"/>
          </a:p>
          <a:p>
            <a:pPr marL="46429" indent="0">
              <a:buNone/>
            </a:pPr>
            <a:endParaRPr lang="en-US" sz="1050" dirty="0"/>
          </a:p>
          <a:p>
            <a:pPr marL="46429" indent="0">
              <a:buNone/>
            </a:pPr>
            <a:endParaRPr lang="en-US" sz="1050" dirty="0"/>
          </a:p>
          <a:p>
            <a:pPr marL="367854" lvl="1" indent="0">
              <a:buNone/>
            </a:pPr>
            <a:endParaRPr lang="en-US" sz="1050" dirty="0"/>
          </a:p>
        </p:txBody>
      </p:sp>
      <p:sp>
        <p:nvSpPr>
          <p:cNvPr id="11" name="Content Placeholder 2"/>
          <p:cNvSpPr txBox="1">
            <a:spLocks/>
          </p:cNvSpPr>
          <p:nvPr/>
        </p:nvSpPr>
        <p:spPr>
          <a:xfrm>
            <a:off x="8232470" y="5185579"/>
            <a:ext cx="3311230" cy="2179683"/>
          </a:xfrm>
          <a:prstGeom prst="rect">
            <a:avLst/>
          </a:prstGeom>
        </p:spPr>
        <p:txBody>
          <a:bodyPr vert="horz" lIns="73469" tIns="36734" rIns="73469" bIns="36734" rtlCol="0">
            <a:noAutofit/>
          </a:bodyPr>
          <a:lstStyle>
            <a:lvl1pPr marL="287338" indent="-225425" algn="l" defTabSz="979665" rtl="0" eaLnBrk="1" latinLnBrk="0" hangingPunct="1">
              <a:spcBef>
                <a:spcPts val="600"/>
              </a:spcBef>
              <a:spcAft>
                <a:spcPts val="0"/>
              </a:spcAft>
              <a:buClr>
                <a:schemeClr val="accent1"/>
              </a:buClr>
              <a:buSzPct val="100000"/>
              <a:buFont typeface="Wingdings" pitchFamily="2" charset="2"/>
              <a:buChar char="§"/>
              <a:defRPr sz="2400" kern="1200">
                <a:solidFill>
                  <a:schemeClr val="tx1"/>
                </a:solidFill>
                <a:latin typeface="Arial" pitchFamily="34" charset="0"/>
                <a:ea typeface="Verdana" pitchFamily="34" charset="0"/>
                <a:cs typeface="Arial" pitchFamily="34" charset="0"/>
              </a:defRPr>
            </a:lvl1pPr>
            <a:lvl2pPr marL="742950" indent="-252413" algn="l" defTabSz="979665" rtl="0" eaLnBrk="1" latinLnBrk="0" hangingPunct="1">
              <a:spcBef>
                <a:spcPts val="600"/>
              </a:spcBef>
              <a:spcAft>
                <a:spcPts val="0"/>
              </a:spcAft>
              <a:buClr>
                <a:schemeClr val="accent1"/>
              </a:buClr>
              <a:buSzPct val="93000"/>
              <a:buFont typeface="Wingdings" pitchFamily="2" charset="2"/>
              <a:buChar char="§"/>
              <a:defRPr sz="2200" kern="1200">
                <a:solidFill>
                  <a:schemeClr val="tx1"/>
                </a:solidFill>
                <a:latin typeface="Arial" pitchFamily="34" charset="0"/>
                <a:ea typeface="Verdana" pitchFamily="34" charset="0"/>
                <a:cs typeface="Arial" pitchFamily="34" charset="0"/>
              </a:defRPr>
            </a:lvl2pPr>
            <a:lvl3pPr marL="1139825" indent="-225425" algn="l" defTabSz="979665" rtl="0" eaLnBrk="1" latinLnBrk="0" hangingPunct="1">
              <a:spcBef>
                <a:spcPts val="600"/>
              </a:spcBef>
              <a:spcAft>
                <a:spcPts val="0"/>
              </a:spcAft>
              <a:buFont typeface="Arial" pitchFamily="34" charset="0"/>
              <a:buChar char="–"/>
              <a:defRPr sz="2000" kern="1200">
                <a:solidFill>
                  <a:schemeClr val="tx1"/>
                </a:solidFill>
                <a:latin typeface="Arial" pitchFamily="34" charset="0"/>
                <a:ea typeface="Verdana" pitchFamily="34" charset="0"/>
                <a:cs typeface="Arial" pitchFamily="34" charset="0"/>
              </a:defRPr>
            </a:lvl3pPr>
            <a:lvl4pPr marL="1603375" indent="-227013" algn="l" defTabSz="979665" rtl="0" eaLnBrk="1" latinLnBrk="0" hangingPunct="1">
              <a:spcBef>
                <a:spcPts val="600"/>
              </a:spcBef>
              <a:spcAft>
                <a:spcPts val="0"/>
              </a:spcAft>
              <a:buClr>
                <a:schemeClr val="tx1"/>
              </a:buClr>
              <a:buFont typeface="Wingdings" pitchFamily="2" charset="2"/>
              <a:buChar char="§"/>
              <a:defRPr sz="1800" kern="1200">
                <a:solidFill>
                  <a:schemeClr val="tx1"/>
                </a:solidFill>
                <a:latin typeface="Arial" pitchFamily="34" charset="0"/>
                <a:ea typeface="Verdana" pitchFamily="34" charset="0"/>
                <a:cs typeface="Arial" pitchFamily="34" charset="0"/>
              </a:defRPr>
            </a:lvl4pPr>
            <a:lvl5pPr marL="2000250" indent="-225425" algn="l" defTabSz="979665" rtl="0" eaLnBrk="1" latinLnBrk="0" hangingPunct="1">
              <a:spcBef>
                <a:spcPts val="600"/>
              </a:spcBef>
              <a:spcAft>
                <a:spcPts val="0"/>
              </a:spcAft>
              <a:buFont typeface="Arial" pitchFamily="34" charset="0"/>
              <a:buChar char="»"/>
              <a:defRPr sz="1800" kern="1200">
                <a:solidFill>
                  <a:schemeClr val="tx1"/>
                </a:solidFill>
                <a:latin typeface="Arial" pitchFamily="34" charset="0"/>
                <a:ea typeface="Verdana" pitchFamily="34" charset="0"/>
                <a:cs typeface="Arial" pitchFamily="34" charset="0"/>
              </a:defRPr>
            </a:lvl5pPr>
            <a:lvl6pPr marL="2694080" indent="-244916" algn="l" defTabSz="97966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183912" indent="-244916" algn="l" defTabSz="97966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673745" indent="-244916" algn="l" defTabSz="97966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163578" indent="-244916" algn="l" defTabSz="979665"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r>
              <a:rPr lang="en-US" sz="1500" dirty="0">
                <a:latin typeface="Times New Roman" panose="02020603050405020304" pitchFamily="18" charset="0"/>
                <a:cs typeface="Times New Roman" panose="02020603050405020304" pitchFamily="18" charset="0"/>
              </a:rPr>
              <a:t>211 Baker Road #382</a:t>
            </a:r>
          </a:p>
          <a:p>
            <a:pPr marL="46429" indent="0">
              <a:buNone/>
            </a:pPr>
            <a:r>
              <a:rPr lang="en-US" sz="1500" dirty="0">
                <a:latin typeface="Times New Roman" panose="02020603050405020304" pitchFamily="18" charset="0"/>
                <a:cs typeface="Times New Roman" panose="02020603050405020304" pitchFamily="18" charset="0"/>
              </a:rPr>
              <a:t>   Barker, TX 77413</a:t>
            </a:r>
          </a:p>
          <a:p>
            <a:pPr lvl="2"/>
            <a:r>
              <a:rPr lang="en-US" sz="1500" dirty="0">
                <a:latin typeface="Times New Roman" panose="02020603050405020304" pitchFamily="18" charset="0"/>
                <a:cs typeface="Times New Roman" panose="02020603050405020304" pitchFamily="18" charset="0"/>
              </a:rPr>
              <a:t>   Office: 281.579.0172</a:t>
            </a:r>
            <a:endParaRPr lang="en-US" sz="18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2155 West 700 South #31</a:t>
            </a:r>
          </a:p>
          <a:p>
            <a:pPr marL="46429" indent="0">
              <a:buNone/>
            </a:pPr>
            <a:r>
              <a:rPr lang="en-US" sz="1500" dirty="0">
                <a:latin typeface="Times New Roman" panose="02020603050405020304" pitchFamily="18" charset="0"/>
                <a:cs typeface="Times New Roman" panose="02020603050405020304" pitchFamily="18" charset="0"/>
              </a:rPr>
              <a:t>   Cedar City, UT 84720</a:t>
            </a:r>
          </a:p>
          <a:p>
            <a:pPr lvl="2"/>
            <a:r>
              <a:rPr lang="en-US" sz="1350" dirty="0">
                <a:latin typeface="Times New Roman" panose="02020603050405020304" pitchFamily="18" charset="0"/>
                <a:cs typeface="Times New Roman" panose="02020603050405020304" pitchFamily="18" charset="0"/>
              </a:rPr>
              <a:t>   Fax: 435.267.2668</a:t>
            </a:r>
          </a:p>
        </p:txBody>
      </p:sp>
      <p:sp>
        <p:nvSpPr>
          <p:cNvPr id="13" name="Date Placeholder 3"/>
          <p:cNvSpPr>
            <a:spLocks noGrp="1"/>
          </p:cNvSpPr>
          <p:nvPr>
            <p:ph type="dt" idx="10"/>
          </p:nvPr>
        </p:nvSpPr>
        <p:spPr>
          <a:xfrm>
            <a:off x="671949" y="6887160"/>
            <a:ext cx="3130793" cy="521280"/>
          </a:xfrm>
        </p:spPr>
        <p:txBody>
          <a:bodyPr/>
          <a:lstStyle/>
          <a:p>
            <a:r>
              <a:rPr lang="en-US" spc="-1" dirty="0"/>
              <a:t>12 October 2019</a:t>
            </a:r>
            <a:endParaRPr lang="en-US" sz="825" dirty="0"/>
          </a:p>
        </p:txBody>
      </p:sp>
      <p:sp>
        <p:nvSpPr>
          <p:cNvPr id="3" name="TextBox 2"/>
          <p:cNvSpPr txBox="1"/>
          <p:nvPr/>
        </p:nvSpPr>
        <p:spPr>
          <a:xfrm>
            <a:off x="2304017" y="4262157"/>
            <a:ext cx="10885416" cy="307777"/>
          </a:xfrm>
          <a:prstGeom prst="rect">
            <a:avLst/>
          </a:prstGeom>
          <a:noFill/>
        </p:spPr>
        <p:txBody>
          <a:bodyPr wrap="none" rtlCol="0">
            <a:spAutoFit/>
          </a:bodyPr>
          <a:lstStyle/>
          <a:p>
            <a:r>
              <a:rPr lang="en-US" sz="1400" b="1" dirty="0">
                <a:latin typeface="Times New Roman" panose="02020603050405020304" pitchFamily="18" charset="0"/>
                <a:cs typeface="Times New Roman" panose="02020603050405020304" pitchFamily="18" charset="0"/>
                <a:hlinkClick r:id="rId7"/>
              </a:rPr>
              <a:t>http://www.dynamicmeasurement.com/TAMU/191012_Lightning_Analysis_creating_geo-frameworks_SunCity_RockOn_Geology_Club.pdf</a:t>
            </a:r>
            <a:endParaRPr 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88911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5292" y="1"/>
            <a:ext cx="8932135" cy="612601"/>
          </a:xfrm>
        </p:spPr>
        <p:txBody>
          <a:bodyPr/>
          <a:lstStyle/>
          <a:p>
            <a:r>
              <a:rPr lang="en-US" dirty="0"/>
              <a:t>Abstract – </a:t>
            </a:r>
            <a:r>
              <a:rPr lang="en-US" sz="2400" dirty="0"/>
              <a:t>Lightning Analysis: </a:t>
            </a:r>
            <a:r>
              <a:rPr lang="en-US" sz="2000" dirty="0"/>
              <a:t>creating geo-frameworks</a:t>
            </a:r>
            <a:endParaRPr lang="en-US" dirty="0"/>
          </a:p>
        </p:txBody>
      </p:sp>
      <p:sp>
        <p:nvSpPr>
          <p:cNvPr id="3" name="Subtitle 2"/>
          <p:cNvSpPr>
            <a:spLocks noGrp="1"/>
          </p:cNvSpPr>
          <p:nvPr>
            <p:ph type="subTitle"/>
          </p:nvPr>
        </p:nvSpPr>
        <p:spPr>
          <a:xfrm>
            <a:off x="2485292" y="706109"/>
            <a:ext cx="8135506" cy="3913274"/>
          </a:xfrm>
        </p:spPr>
        <p:txBody>
          <a:bodyPr/>
          <a:lstStyle/>
          <a:p>
            <a:r>
              <a:rPr lang="en-US" sz="1400" b="0" dirty="0"/>
              <a:t>12 October 2019, 9:00 AM, H. Roice Nelson, Jr., a geophysicist from Cedar, B.S. Geophysics 1974 University of Utah, with over 48 years working in oil, gas, &amp; mineral exploration, will speak at the </a:t>
            </a:r>
            <a:r>
              <a:rPr lang="en-US" sz="1400" b="0" dirty="0" err="1"/>
              <a:t>SunCity</a:t>
            </a:r>
            <a:r>
              <a:rPr lang="en-US" sz="1400" b="0" dirty="0"/>
              <a:t> </a:t>
            </a:r>
            <a:r>
              <a:rPr lang="en-US" sz="1400" b="0" dirty="0" err="1"/>
              <a:t>RockOn</a:t>
            </a:r>
            <a:r>
              <a:rPr lang="en-US" sz="1400" b="0" dirty="0"/>
              <a:t> Rock Club Meeting, Sun City Pioneer Center (Recreation Center), 1350 Flat Top Mesa Drive, Mesquite, NV 89034.</a:t>
            </a:r>
          </a:p>
          <a:p>
            <a:endParaRPr lang="en-US" sz="1400" b="0" dirty="0"/>
          </a:p>
          <a:p>
            <a:r>
              <a:rPr lang="en-US" sz="1400" b="0" dirty="0"/>
              <a:t>Geophysicists have used passive gravity, magnetic, and seismic measurements to understand the subsurface of the earth for decades. Dynamic Measurement has expanded these capabilities, developing and patenting ways to </a:t>
            </a:r>
            <a:r>
              <a:rPr lang="en-US" sz="1400" b="0" dirty="0" err="1"/>
              <a:t>datamine</a:t>
            </a:r>
            <a:r>
              <a:rPr lang="en-US" sz="1400" b="0" dirty="0"/>
              <a:t> electrical information in existing lightning strike databases in order to map faults, creating geo-frameworks of subsurface geology anyplace onshore and out to at least 100 meter (330 foot) water depths. </a:t>
            </a:r>
          </a:p>
          <a:p>
            <a:endParaRPr lang="en-US" sz="1400" b="0" dirty="0"/>
          </a:p>
          <a:p>
            <a:r>
              <a:rPr lang="en-US" sz="1400" b="0" dirty="0"/>
              <a:t>This presentation will review Dynamic’s lightning technologies, and show examples from lightning analysis projects in Texas, Louisiana, Michigan, Arizona, and California. The presentation will start with a review of how lightning analysis can help locate lodestone, fulgurites, smoky quartz, sunstone, topaz, volcanic and hydrothermal alteration, red and green beryl, etc.  There will also be discussion of plans to use this technology to map mineral deposits, define aquifers, predict where lightning strikes could start a forest fire among all of the dead trees on Cedar Mountain, optimize real estate development to avoid concentrations of lightning strikes, predict areas needing additional cathodic protection along natural gas pipelines, identify areas where telluric and terralevis (shallow earth) currents are bleeding electricity off of high power transmission lines, and, most importantly to the rock club, identify new places to collect unique rocks.</a:t>
            </a:r>
          </a:p>
          <a:p>
            <a:endParaRPr lang="en-US" sz="1400" b="0" dirty="0"/>
          </a:p>
        </p:txBody>
      </p:sp>
      <p:sp>
        <p:nvSpPr>
          <p:cNvPr id="4" name="Date Placeholder 3"/>
          <p:cNvSpPr>
            <a:spLocks noGrp="1"/>
          </p:cNvSpPr>
          <p:nvPr>
            <p:ph type="dt" idx="10"/>
          </p:nvPr>
        </p:nvSpPr>
        <p:spPr>
          <a:xfrm>
            <a:off x="671949" y="6887160"/>
            <a:ext cx="3130793" cy="521280"/>
          </a:xfrm>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a:pPr algn="r"/>
              <a:t>65</a:t>
            </a:fld>
            <a:endParaRPr lang="en-US" sz="825"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5231" y="4146653"/>
            <a:ext cx="4691944" cy="2594025"/>
          </a:xfrm>
          <a:prstGeom prst="rect">
            <a:avLst/>
          </a:prstGeom>
        </p:spPr>
      </p:pic>
    </p:spTree>
    <p:extLst>
      <p:ext uri="{BB962C8B-B14F-4D97-AF65-F5344CB8AC3E}">
        <p14:creationId xmlns:p14="http://schemas.microsoft.com/office/powerpoint/2010/main" val="3657133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8144" y="300960"/>
            <a:ext cx="10367892" cy="889013"/>
          </a:xfrm>
        </p:spPr>
        <p:txBody>
          <a:bodyPr/>
          <a:lstStyle/>
          <a:p>
            <a:r>
              <a:rPr lang="en-US" dirty="0"/>
              <a:t>Smoky Quartz </a:t>
            </a:r>
            <a:r>
              <a:rPr lang="en-US" dirty="0" err="1"/>
              <a:t>vugs</a:t>
            </a:r>
            <a:r>
              <a:rPr lang="en-US" dirty="0"/>
              <a:t> tie hydrothermal alteration</a:t>
            </a:r>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smtClean="0"/>
              <a:pPr algn="r"/>
              <a:t>7</a:t>
            </a:fld>
            <a:endParaRPr lang="en-US" sz="825" dirty="0"/>
          </a:p>
        </p:txBody>
      </p:sp>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2457685" y="1189972"/>
            <a:ext cx="10435983" cy="3319397"/>
          </a:xfrm>
          <a:prstGeom prst="rect">
            <a:avLst/>
          </a:prstGeom>
        </p:spPr>
      </p:pic>
      <p:pic>
        <p:nvPicPr>
          <p:cNvPr id="9" name="Picture 8"/>
          <p:cNvPicPr>
            <a:picLocks noChangeAspect="1"/>
          </p:cNvPicPr>
          <p:nvPr/>
        </p:nvPicPr>
        <p:blipFill>
          <a:blip r:embed="rId3"/>
          <a:stretch>
            <a:fillRect/>
          </a:stretch>
        </p:blipFill>
        <p:spPr>
          <a:xfrm>
            <a:off x="5181441" y="4526165"/>
            <a:ext cx="4614369" cy="2344198"/>
          </a:xfrm>
          <a:prstGeom prst="rect">
            <a:avLst/>
          </a:prstGeom>
        </p:spPr>
      </p:pic>
    </p:spTree>
    <p:extLst>
      <p:ext uri="{BB962C8B-B14F-4D97-AF65-F5344CB8AC3E}">
        <p14:creationId xmlns:p14="http://schemas.microsoft.com/office/powerpoint/2010/main" val="784355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753" y="187890"/>
            <a:ext cx="9181579" cy="1014609"/>
          </a:xfrm>
          <a:solidFill>
            <a:schemeClr val="bg1"/>
          </a:solidFill>
          <a:ln>
            <a:solidFill>
              <a:schemeClr val="tx1"/>
            </a:solidFill>
          </a:ln>
        </p:spPr>
        <p:txBody>
          <a:bodyPr/>
          <a:lstStyle/>
          <a:p>
            <a:r>
              <a:rPr lang="en-US" dirty="0"/>
              <a:t> Sunstones and Topaz deposits are associated with</a:t>
            </a:r>
            <a:br>
              <a:rPr lang="en-US" dirty="0"/>
            </a:br>
            <a:r>
              <a:rPr lang="en-US" dirty="0"/>
              <a:t> lightning mappable underground geologic processes</a:t>
            </a:r>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smtClean="0"/>
              <a:pPr algn="r"/>
              <a:t>8</a:t>
            </a:fld>
            <a:endParaRPr lang="en-US" sz="825" dirty="0"/>
          </a:p>
        </p:txBody>
      </p:sp>
      <p:pic>
        <p:nvPicPr>
          <p:cNvPr id="8" name="Picture 7"/>
          <p:cNvPicPr>
            <a:picLocks noChangeAspect="1"/>
          </p:cNvPicPr>
          <p:nvPr/>
        </p:nvPicPr>
        <p:blipFill>
          <a:blip r:embed="rId2"/>
          <a:stretch>
            <a:fillRect/>
          </a:stretch>
        </p:blipFill>
        <p:spPr>
          <a:xfrm>
            <a:off x="7905224" y="2735212"/>
            <a:ext cx="5431148" cy="3845324"/>
          </a:xfrm>
          <a:prstGeom prst="rect">
            <a:avLst/>
          </a:prstGeom>
        </p:spPr>
      </p:pic>
      <p:pic>
        <p:nvPicPr>
          <p:cNvPr id="9" name="Picture 8"/>
          <p:cNvPicPr>
            <a:picLocks noChangeAspect="1"/>
          </p:cNvPicPr>
          <p:nvPr/>
        </p:nvPicPr>
        <p:blipFill>
          <a:blip r:embed="rId3"/>
          <a:stretch>
            <a:fillRect/>
          </a:stretch>
        </p:blipFill>
        <p:spPr>
          <a:xfrm>
            <a:off x="2274923" y="2706776"/>
            <a:ext cx="2590285" cy="3873760"/>
          </a:xfrm>
          <a:prstGeom prst="rect">
            <a:avLst/>
          </a:prstGeom>
        </p:spPr>
      </p:pic>
      <p:pic>
        <p:nvPicPr>
          <p:cNvPr id="7" name="Picture 6"/>
          <p:cNvPicPr>
            <a:picLocks noChangeAspect="1"/>
          </p:cNvPicPr>
          <p:nvPr/>
        </p:nvPicPr>
        <p:blipFill>
          <a:blip r:embed="rId4"/>
          <a:stretch>
            <a:fillRect/>
          </a:stretch>
        </p:blipFill>
        <p:spPr>
          <a:xfrm>
            <a:off x="4926196" y="1294719"/>
            <a:ext cx="4749315" cy="3929201"/>
          </a:xfrm>
          <a:prstGeom prst="rect">
            <a:avLst/>
          </a:prstGeom>
        </p:spPr>
      </p:pic>
    </p:spTree>
    <p:extLst>
      <p:ext uri="{BB962C8B-B14F-4D97-AF65-F5344CB8AC3E}">
        <p14:creationId xmlns:p14="http://schemas.microsoft.com/office/powerpoint/2010/main" val="2104058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6432" y="181944"/>
            <a:ext cx="4907447" cy="1381176"/>
          </a:xfrm>
        </p:spPr>
        <p:txBody>
          <a:bodyPr/>
          <a:lstStyle/>
          <a:p>
            <a:r>
              <a:rPr lang="en-US" dirty="0"/>
              <a:t>Predicting sites of volcanics,</a:t>
            </a:r>
            <a:br>
              <a:rPr lang="en-US" dirty="0"/>
            </a:br>
            <a:r>
              <a:rPr lang="en-US" dirty="0"/>
              <a:t>mineralization, &amp; alteration </a:t>
            </a:r>
          </a:p>
        </p:txBody>
      </p:sp>
      <p:sp>
        <p:nvSpPr>
          <p:cNvPr id="4" name="Date Placeholder 3"/>
          <p:cNvSpPr>
            <a:spLocks noGrp="1"/>
          </p:cNvSpPr>
          <p:nvPr>
            <p:ph type="dt" idx="10"/>
          </p:nvPr>
        </p:nvSpPr>
        <p:spPr/>
        <p:txBody>
          <a:bodyPr/>
          <a:lstStyle/>
          <a:p>
            <a:r>
              <a:rPr lang="en-US" spc="-1" dirty="0"/>
              <a:t>12 October 2019</a:t>
            </a:r>
            <a:endParaRPr lang="en-US" sz="825" dirty="0"/>
          </a:p>
        </p:txBody>
      </p:sp>
      <p:sp>
        <p:nvSpPr>
          <p:cNvPr id="5" name="Footer Placeholder 4"/>
          <p:cNvSpPr>
            <a:spLocks noGrp="1"/>
          </p:cNvSpPr>
          <p:nvPr>
            <p:ph type="ftr" idx="11"/>
          </p:nvPr>
        </p:nvSpPr>
        <p:spPr/>
        <p:txBody>
          <a:bodyPr/>
          <a:lstStyle/>
          <a:p>
            <a:pPr algn="ctr"/>
            <a:r>
              <a:rPr lang="en-US" spc="-1" dirty="0"/>
              <a:t>Copyright © 2019</a:t>
            </a:r>
          </a:p>
          <a:p>
            <a:pPr algn="ctr"/>
            <a:r>
              <a:rPr lang="en-US" sz="825" spc="-1" dirty="0"/>
              <a:t>Dynamic Measurement LLC.</a:t>
            </a:r>
            <a:endParaRPr lang="en-US" sz="825" dirty="0"/>
          </a:p>
        </p:txBody>
      </p:sp>
      <p:sp>
        <p:nvSpPr>
          <p:cNvPr id="6" name="Slide Number Placeholder 5"/>
          <p:cNvSpPr>
            <a:spLocks noGrp="1"/>
          </p:cNvSpPr>
          <p:nvPr>
            <p:ph type="sldNum" idx="4"/>
          </p:nvPr>
        </p:nvSpPr>
        <p:spPr/>
        <p:txBody>
          <a:bodyPr/>
          <a:lstStyle/>
          <a:p>
            <a:pPr algn="r"/>
            <a:r>
              <a:rPr lang="pt-BR" spc="-1" dirty="0"/>
              <a:t>SunCity RockOn Rock Club      </a:t>
            </a:r>
            <a:r>
              <a:rPr lang="en-US" spc="-1" dirty="0"/>
              <a:t>  </a:t>
            </a:r>
            <a:fld id="{E22B766B-36F5-4990-9CCF-12D98C66DF84}" type="slidenum">
              <a:rPr lang="en-US" spc="-1" smtClean="0"/>
              <a:pPr algn="r"/>
              <a:t>9</a:t>
            </a:fld>
            <a:endParaRPr lang="en-US" sz="825" dirty="0"/>
          </a:p>
        </p:txBody>
      </p:sp>
      <p:pic>
        <p:nvPicPr>
          <p:cNvPr id="7" name="Picture 6"/>
          <p:cNvPicPr>
            <a:picLocks noChangeAspect="1"/>
          </p:cNvPicPr>
          <p:nvPr/>
        </p:nvPicPr>
        <p:blipFill>
          <a:blip r:embed="rId2"/>
          <a:stretch>
            <a:fillRect/>
          </a:stretch>
        </p:blipFill>
        <p:spPr>
          <a:xfrm>
            <a:off x="8117584" y="3235615"/>
            <a:ext cx="4505526" cy="3545605"/>
          </a:xfrm>
          <a:prstGeom prst="rect">
            <a:avLst/>
          </a:prstGeom>
        </p:spPr>
      </p:pic>
      <p:pic>
        <p:nvPicPr>
          <p:cNvPr id="9" name="Picture 8"/>
          <p:cNvPicPr>
            <a:picLocks noChangeAspect="1"/>
          </p:cNvPicPr>
          <p:nvPr/>
        </p:nvPicPr>
        <p:blipFill>
          <a:blip r:embed="rId3"/>
          <a:stretch>
            <a:fillRect/>
          </a:stretch>
        </p:blipFill>
        <p:spPr>
          <a:xfrm>
            <a:off x="7305591" y="181944"/>
            <a:ext cx="3523658" cy="2799251"/>
          </a:xfrm>
          <a:prstGeom prst="rect">
            <a:avLst/>
          </a:prstGeom>
        </p:spPr>
      </p:pic>
      <p:pic>
        <p:nvPicPr>
          <p:cNvPr id="10" name="Picture 9"/>
          <p:cNvPicPr>
            <a:picLocks noChangeAspect="1"/>
          </p:cNvPicPr>
          <p:nvPr/>
        </p:nvPicPr>
        <p:blipFill>
          <a:blip r:embed="rId4"/>
          <a:stretch>
            <a:fillRect/>
          </a:stretch>
        </p:blipFill>
        <p:spPr>
          <a:xfrm>
            <a:off x="2376536" y="1485407"/>
            <a:ext cx="4664040" cy="5445874"/>
          </a:xfrm>
          <a:prstGeom prst="rect">
            <a:avLst/>
          </a:prstGeom>
        </p:spPr>
      </p:pic>
    </p:spTree>
    <p:extLst>
      <p:ext uri="{BB962C8B-B14F-4D97-AF65-F5344CB8AC3E}">
        <p14:creationId xmlns:p14="http://schemas.microsoft.com/office/powerpoint/2010/main" val="2309125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89212</TotalTime>
  <Words>6779</Words>
  <Application>Microsoft Office PowerPoint</Application>
  <PresentationFormat>Custom</PresentationFormat>
  <Paragraphs>658</Paragraphs>
  <Slides>65</Slides>
  <Notes>38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1" baseType="lpstr">
      <vt:lpstr>Arial</vt:lpstr>
      <vt:lpstr>Calibri</vt:lpstr>
      <vt:lpstr>Times New Roman</vt:lpstr>
      <vt:lpstr>Wingdings</vt:lpstr>
      <vt:lpstr>Office Theme</vt:lpstr>
      <vt:lpstr>Bitmap Image</vt:lpstr>
      <vt:lpstr>PowerPoint Presentation</vt:lpstr>
      <vt:lpstr>Career as geophysicist spent looking underneath the surface of the ground</vt:lpstr>
      <vt:lpstr>Identifying  Places to  Collect  Unique Rocks, A Suggested Process:</vt:lpstr>
      <vt:lpstr>Lightning Density Maps show where to look for Lodestone</vt:lpstr>
      <vt:lpstr>Lodestone Examples</vt:lpstr>
      <vt:lpstr>Fulgurites are fused sand from lightning strikes</vt:lpstr>
      <vt:lpstr>Smoky Quartz vugs tie hydrothermal alteration</vt:lpstr>
      <vt:lpstr> Sunstones and Topaz deposits are associated with  lightning mappable underground geologic processes</vt:lpstr>
      <vt:lpstr>Predicting sites of volcanics, mineralization, &amp; alteration </vt:lpstr>
      <vt:lpstr>Where sedimentary  rocks with fossils  outcrop can be predicted from lightning volumes</vt:lpstr>
      <vt:lpstr>Red &amp; Green Beryl  are a direct result of hydrothermal alteration</vt:lpstr>
      <vt:lpstr>Lightning Analysis Started with 2 Questions:</vt:lpstr>
      <vt:lpstr>The Answer to Both Questions is Yes!</vt:lpstr>
      <vt:lpstr>Presentation Outline</vt:lpstr>
      <vt:lpstr>1. Lightning Occurs Everywhere  8+ years of data in GLD-360 database</vt:lpstr>
      <vt:lpstr>The U.S. has the most complete database 20+ Years of Data in the NLDN Data Base</vt:lpstr>
      <vt:lpstr>Sensors Measure Direction to Strike &amp; Lightning Attributes  Strike Triangulated &amp; Measurements Reconciled</vt:lpstr>
      <vt:lpstr>Vaisala’s  NLDN Lightning Detection Network</vt:lpstr>
      <vt:lpstr>2. Lightning Database Analytics</vt:lpstr>
      <vt:lpstr>Lightning Measurements</vt:lpstr>
      <vt:lpstr>3. Lightning Analysis &amp; Attributes</vt:lpstr>
      <vt:lpstr>Dynamic Measurement LLC Patent 1 Method for locating sub-surface natural resources</vt:lpstr>
      <vt:lpstr>Dynamic Measurement LLC Patent 2 Method for determining geological surface and subsurface resistivity</vt:lpstr>
      <vt:lpstr>4. Rock Property &amp; Attribute Maps &amp; Volumes</vt:lpstr>
      <vt:lpstr>Relaxation Oscillator Physics and Lightning       (a giant neon tube)</vt:lpstr>
      <vt:lpstr>Lightning and the Induced Polarization Effect</vt:lpstr>
      <vt:lpstr>PowerPoint Presentation</vt:lpstr>
      <vt:lpstr>Stratton Field calibration, South TX.</vt:lpstr>
      <vt:lpstr>Resistivity Log Calibration, Stratton Field,  South TX</vt:lpstr>
      <vt:lpstr> 2016 Lightning-Derived Resistivity Cross-Sections  Match Geology on 1986 Ewing   Interpretation Overlay</vt:lpstr>
      <vt:lpstr>Regional Apparent Resistivity Analysis,  South TX</vt:lpstr>
      <vt:lpstr>Apparent-Resistivity extension of Ewing (1986) A-A’ through Stratton seismic data</vt:lpstr>
      <vt:lpstr>Lightning Attributes  -  Spike - 1 of 18 Attributes</vt:lpstr>
      <vt:lpstr>Lightning Attributes  -  Peak Current – 2 of 18</vt:lpstr>
      <vt:lpstr> 3 of 18 Lightning Attributes  - Energy</vt:lpstr>
      <vt:lpstr>4 of 18 Lightning Attributes - Frequency </vt:lpstr>
      <vt:lpstr>9 of 18 Lightning Attributes - Apparent Permittivity</vt:lpstr>
      <vt:lpstr> 11 of 18 Lightning Attributes  - Rise Time </vt:lpstr>
      <vt:lpstr>17 of 18 Lightning Attributes - Tide Gradient</vt:lpstr>
      <vt:lpstr>17 of 18 Lightning Attributes - Tide Gradient</vt:lpstr>
      <vt:lpstr>18 of 18 Lightning Attributes -  Total-Wavelet Time</vt:lpstr>
      <vt:lpstr>Dynamic Identifies Lightning Risk Points</vt:lpstr>
      <vt:lpstr>Another Texas Example </vt:lpstr>
      <vt:lpstr>5. Louisiana Example </vt:lpstr>
      <vt:lpstr>5. Michigan Example  High Resistivity to SW on B-2 Horizontal-Slice with Oil &amp; Gas Wells in Analysis Area posted (note lineaments)</vt:lpstr>
      <vt:lpstr>5. Arizona Examples: Resolution Copper</vt:lpstr>
      <vt:lpstr>Three Example SPOTSM  Apparent-Resistivity Cylinders</vt:lpstr>
      <vt:lpstr>Integrating Resistivity in Three-Dimensions</vt:lpstr>
      <vt:lpstr>Comparing NLDN and GLD-360 data</vt:lpstr>
      <vt:lpstr>5. California – Apparent Resistivity Sections</vt:lpstr>
      <vt:lpstr>California – Apparent Resistivity Map</vt:lpstr>
      <vt:lpstr>5. Geothermal Exploration, South UT.</vt:lpstr>
      <vt:lpstr>South Utah Interpretation</vt:lpstr>
      <vt:lpstr>Calibration with UGS Seismic Based Cross-Sections</vt:lpstr>
      <vt:lpstr>Animation of “Flower Structure” Interpretation</vt:lpstr>
      <vt:lpstr>5. Gold Exploration, Humboldt County, NV.</vt:lpstr>
      <vt:lpstr>North Nevada Interpretation Animation</vt:lpstr>
      <vt:lpstr>Imagine August Parties when there is a rain storm Watching Lightning over the Cedar Iron Mines</vt:lpstr>
      <vt:lpstr>Lightning is tied to all aspects
of the Earth’s Electrical System</vt:lpstr>
      <vt:lpstr>Plans for this technology:</vt:lpstr>
      <vt:lpstr>D.NSEM Prices</vt:lpstr>
      <vt:lpstr>SunCity RockOn &amp; SURC have some of the best “rock hounding” available on planet Earth</vt:lpstr>
      <vt:lpstr>There are all types of rock waiting to be found</vt:lpstr>
      <vt:lpstr>Acknowledgements:</vt:lpstr>
      <vt:lpstr>Abstract – Lightning Analysis: creating geo-frameworks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Roice Nelson</cp:lastModifiedBy>
  <cp:revision>657</cp:revision>
  <cp:lastPrinted>2016-01-11T04:46:50Z</cp:lastPrinted>
  <dcterms:created xsi:type="dcterms:W3CDTF">2015-11-18T14:13:19Z</dcterms:created>
  <dcterms:modified xsi:type="dcterms:W3CDTF">2019-10-10T22:33:22Z</dcterms:modified>
  <dc:language>en-US</dc:language>
</cp:coreProperties>
</file>