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72" r:id="rId4"/>
    <p:sldId id="270" r:id="rId5"/>
    <p:sldId id="273" r:id="rId6"/>
    <p:sldId id="274" r:id="rId7"/>
    <p:sldId id="281" r:id="rId8"/>
    <p:sldId id="280" r:id="rId9"/>
    <p:sldId id="282" r:id="rId10"/>
    <p:sldId id="275" r:id="rId11"/>
    <p:sldId id="279" r:id="rId12"/>
    <p:sldId id="276" r:id="rId13"/>
    <p:sldId id="284" r:id="rId14"/>
    <p:sldId id="285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4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79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434B043-98BB-4A9A-99C1-B048A76F501B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74143B-0380-4107-B970-3E9935DD7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F000-731B-44A0-A143-E4111733C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FBAA8-CFF3-4543-AB2A-3488DAE6B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63E8CA-AAB7-4E00-855D-CBE5150FC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BC7B2D-D476-4BD0-9BBB-6A82C5BA4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9D357F-8764-40BF-873F-B1D2C347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5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14B5-527D-44ED-B557-BAF16D9A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0556D-361D-44DE-A7C6-9EF88256D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2BB31F-A870-4771-9970-6725161F7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B2874E-AD4A-4946-AA99-4FBA9E56E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D96567-6720-4854-A3C5-991841930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9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5282CF-1253-4A0D-B868-1370775D9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CD39F-F542-4C36-A343-9D0FEB6A0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C39148-5AB5-4579-BDBD-30682EE22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D77C3A-EFB1-446A-A9DC-B637F2CF0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5FB1B1-C9D4-4964-AF05-7B33FF052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2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143BA-1C07-49BE-A72D-351460A2E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60336-350F-4671-BD0E-28CF4AF99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085FA1-AA8B-4CDD-9463-AD17DA9A4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6D9A1AB-7823-44DB-B615-AB61956EB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8F200D-D32B-45E9-9C69-9FBF35059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5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04EB-03B6-4357-8543-4A77EF11C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87847-6E24-4E18-90CD-31DFD3930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D498D1-D0CC-478D-B6BD-32E264DC2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A5F166-CE51-4A22-9BA1-216B25313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95C7E7-87DA-4B2D-9BD9-2D92A9BD5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5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0389-C1C5-48C8-B4FF-6FD76761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34EE3-1A71-49C2-8C37-5D6B479BE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80D74-E3ED-4B55-BD3A-EB7E00052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F9124E-4FDD-4DD8-840E-C02E76A6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9CB0433-5751-4810-949B-FC4B9DC71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5FA7F44-5CC3-4E91-B2F3-3F4491F7A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2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9203-39E1-4F2E-8607-281E7676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650F-977E-444C-B98A-E1DFF2476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F246-ACC1-4B19-9558-AD431C643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852D3-59FD-4DA5-8136-BCBA5B7D7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9FEFFB-2355-424A-A64D-FC20BBACA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F4D022E-1B68-4358-8596-26D9FE9C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AA8A94-3A10-4ABE-9094-1DDFC4BB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9BC2947-8040-4ED9-BD3A-5A6CAA61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00FC-719B-41BB-B3C3-EAF1AB3B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B01570E-90C7-4948-96D8-B65F6429B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F283EE-7C41-4D46-813D-71D05C45B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87D662-B8E0-4FE8-8817-E2831F4D4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3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519F78-429E-4F0A-BDA2-3F652962D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C42E8F-7B7E-4A1A-B42F-0D05BC485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380D6B-9FB7-493B-9B8B-2C98B2DD3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5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27C8-DB5F-45D6-8478-667C336F6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92185-8A0A-4FE0-8D0B-761D7E70B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6D766-C944-49B1-83AE-83E5FB562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B59CC3A-4366-41EF-A815-A84311CF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653C94-B828-411C-B899-073950ED1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8BF77C9-06BD-4613-95B5-7CE976B74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6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A822-1BC0-41FD-936F-4045F395F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5425C-E3CD-42AF-ABEA-4F6DC7999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F9D64-7C77-4C77-8E42-11960E4AF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CCA0DE-5015-4A9D-82B3-EF9F9592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BA5BBF7-A287-4B90-BA4A-DF1CB0E8C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2ED834-AE53-4489-9B97-40BA0F29B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8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69F7B-4EC0-4B81-964A-376374B0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91A87-877E-4C23-8429-7E6DFF50D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17BF8-336B-4E27-919C-78FA608CA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DBB12-EB2E-46B1-80BC-BDE102E61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7ECA2-4C2A-4985-98F5-09FEBB042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58E2-28DE-4DAC-B24D-ED8FBB485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15" y="185738"/>
            <a:ext cx="1298780" cy="6609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403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ailto:ljberent@dynamicmeasurement.com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mailto:roice@dynamicmeasurement.com" TargetMode="External"/><Relationship Id="rId5" Type="http://schemas.openxmlformats.org/officeDocument/2006/relationships/hyperlink" Target="http://www.dynamicmeasurement.com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3C49DA9-5BB4-48DE-AEFF-1798FE16BB90}"/>
              </a:ext>
            </a:extLst>
          </p:cNvPr>
          <p:cNvSpPr txBox="1"/>
          <p:nvPr/>
        </p:nvSpPr>
        <p:spPr>
          <a:xfrm>
            <a:off x="5483352" y="1703910"/>
            <a:ext cx="534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Delaware LLC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hunder">
            <a:hlinkClick r:id="" action="ppaction://media"/>
            <a:extLst>
              <a:ext uri="{FF2B5EF4-FFF2-40B4-BE49-F238E27FC236}">
                <a16:creationId xmlns:a16="http://schemas.microsoft.com/office/drawing/2014/main" id="{8DD2733C-919C-4102-B5D5-409867A42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6118" y="4388644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4D3A4-B9C2-4EAD-810D-C7B53766E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" y="0"/>
            <a:ext cx="47558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A7D6C-60EA-472B-9505-92CDB027D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00" y="887009"/>
            <a:ext cx="7324724" cy="877474"/>
          </a:xfrm>
        </p:spPr>
        <p:txBody>
          <a:bodyPr>
            <a:normAutofit/>
          </a:bodyPr>
          <a:lstStyle/>
          <a:p>
            <a:r>
              <a:rPr lang="en-US" sz="4400" dirty="0"/>
              <a:t>Dynamic Measurement LLC.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8802DB-FD3D-4E05-B79A-50A122BE4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8992" y="5093517"/>
            <a:ext cx="7198232" cy="986322"/>
          </a:xfrm>
        </p:spPr>
        <p:txBody>
          <a:bodyPr>
            <a:normAutofit/>
          </a:bodyPr>
          <a:lstStyle/>
          <a:p>
            <a:r>
              <a:rPr lang="en-US" sz="2000" dirty="0"/>
              <a:t>H. Roice Nelson, Jr., Les R. Denham, Dr. Jim Siebert,             Michael F. Reed, Louis J. Berent, &amp; Kathleen S. Haggar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282985-2188-476C-A8B1-3AF1120069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October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F7F510-A7A9-4863-B4CC-717ECE6BB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7AFC11-C3BF-472D-8F4B-CD44742ED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6CC48-6BC9-47CB-A45E-19C4CFB29B51}"/>
              </a:ext>
            </a:extLst>
          </p:cNvPr>
          <p:cNvSpPr txBox="1"/>
          <p:nvPr/>
        </p:nvSpPr>
        <p:spPr>
          <a:xfrm>
            <a:off x="5483352" y="2331809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seeking $600,000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2DC21-D37E-41E2-8198-00640072DF22}"/>
              </a:ext>
            </a:extLst>
          </p:cNvPr>
          <p:cNvSpPr txBox="1"/>
          <p:nvPr/>
        </p:nvSpPr>
        <p:spPr>
          <a:xfrm>
            <a:off x="5483352" y="3093215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3CCCB-A3AE-43AE-845B-94AA7D229F52}"/>
              </a:ext>
            </a:extLst>
          </p:cNvPr>
          <p:cNvSpPr txBox="1"/>
          <p:nvPr/>
        </p:nvSpPr>
        <p:spPr>
          <a:xfrm>
            <a:off x="5483352" y="2846993"/>
            <a:ext cx="5340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14.18% ownership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 seat on the Board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10B0-4E1B-4D06-88AD-E87947D0376E}"/>
              </a:ext>
            </a:extLst>
          </p:cNvPr>
          <p:cNvSpPr txBox="1"/>
          <p:nvPr/>
        </p:nvSpPr>
        <p:spPr>
          <a:xfrm>
            <a:off x="5261324" y="3941416"/>
            <a:ext cx="6453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Build a New Branch In            The Geophysical Services Industry</a:t>
            </a:r>
          </a:p>
        </p:txBody>
      </p:sp>
    </p:spTree>
    <p:extLst>
      <p:ext uri="{BB962C8B-B14F-4D97-AF65-F5344CB8AC3E}">
        <p14:creationId xmlns:p14="http://schemas.microsoft.com/office/powerpoint/2010/main" val="19718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sndAc>
          <p:stSnd>
            <p:snd r:embed="rId4" name="click.wav"/>
          </p:stSnd>
        </p:sndAc>
      </p:transition>
    </mc:Choice>
    <mc:Fallback xmlns="">
      <p:transition spd="slow" advClick="0" advTm="25000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3" grpId="0" uiExpand="1" build="p"/>
      <p:bldP spid="12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052F2-B1DC-4405-8489-46749978E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879250"/>
            <a:ext cx="8153400" cy="723446"/>
          </a:xfrm>
        </p:spPr>
        <p:txBody>
          <a:bodyPr>
            <a:normAutofit/>
          </a:bodyPr>
          <a:lstStyle/>
          <a:p>
            <a:r>
              <a:rPr lang="en-US" dirty="0"/>
              <a:t>Dynamic Measurement’s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E165-37C2-4BC3-9766-200F3FA8C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803854"/>
            <a:ext cx="11201401" cy="4351338"/>
          </a:xfrm>
        </p:spPr>
        <p:txBody>
          <a:bodyPr/>
          <a:lstStyle/>
          <a:p>
            <a:r>
              <a:rPr lang="en-US" dirty="0"/>
              <a:t>Exclusive License to Vaisala’s NLDN, NALDN, and GLD-360 Lightning Databases for Natural Resource Exploration.</a:t>
            </a:r>
          </a:p>
          <a:p>
            <a:r>
              <a:rPr lang="en-US" dirty="0"/>
              <a:t>2 Issued Patents, 1 Patent Pending, 4 Patents ready to submit when funded.</a:t>
            </a:r>
          </a:p>
          <a:p>
            <a:r>
              <a:rPr lang="en-US" dirty="0"/>
              <a:t>10 years of developing processing algorithms and analysis procedures.</a:t>
            </a:r>
          </a:p>
          <a:p>
            <a:r>
              <a:rPr lang="en-US" dirty="0"/>
              <a:t>35+ Case Histories from California to Florida and Texas to North Dakota.</a:t>
            </a:r>
          </a:p>
          <a:p>
            <a:r>
              <a:rPr lang="en-US" dirty="0"/>
              <a:t>Competent Technology Team that works well together.</a:t>
            </a:r>
          </a:p>
          <a:p>
            <a:r>
              <a:rPr lang="en-US" dirty="0"/>
              <a:t>Proven &amp; tested entrepreneurs &amp; managers.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4CA2E-D743-4F26-B4EC-93060EFD34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957F0-9A9F-4989-8BA6-58AD1387D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E9695-79DA-4B51-897E-D19BFBF00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07957-E6CE-422B-956A-DCF667366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" y="76202"/>
            <a:ext cx="3951514" cy="1725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AC810-2F73-425D-916A-269727BAF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67" y="4691742"/>
            <a:ext cx="4317901" cy="17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8000"/>
    </mc:Choice>
    <mc:Fallback xmlns="">
      <p:transition spd="slow" advClick="0" advTm="1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FD62-379B-4E5A-97DD-193CCC06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44" y="472385"/>
            <a:ext cx="6304854" cy="1325563"/>
          </a:xfrm>
        </p:spPr>
        <p:txBody>
          <a:bodyPr/>
          <a:lstStyle/>
          <a:p>
            <a:r>
              <a:rPr lang="en-US" dirty="0"/>
              <a:t>Dynamic has 1 Pending and</a:t>
            </a:r>
            <a:br>
              <a:rPr lang="en-US" dirty="0"/>
            </a:br>
            <a:r>
              <a:rPr lang="en-US" dirty="0"/>
              <a:t>2 Issued U.S. Patents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EBB8D-F1B2-4A0B-9CB3-9C84C97148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902D-B399-403C-8A32-26CD1B879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9CA8A-62CB-49B8-932B-8D656D958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1EF2597-62F8-4DD3-90A7-30A8D1AF9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1" y="2377441"/>
            <a:ext cx="10881858" cy="3978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0F3968-4E6F-4673-AEDA-17C97102A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17" y="136525"/>
            <a:ext cx="3758130" cy="19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93D348E-3ED9-4CE3-82A6-113F33C12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789" y="3495004"/>
            <a:ext cx="4890883" cy="26899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8D61C0-27B4-45D0-9EBF-7B0894F0AC69}"/>
              </a:ext>
            </a:extLst>
          </p:cNvPr>
          <p:cNvSpPr/>
          <p:nvPr/>
        </p:nvSpPr>
        <p:spPr>
          <a:xfrm>
            <a:off x="8610600" y="4488880"/>
            <a:ext cx="42256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88AE6-9B10-4A8A-9AAD-51F31F1B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7814" cy="101894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Market Size is Large: </a:t>
            </a:r>
            <a:br>
              <a:rPr lang="en-US" dirty="0"/>
            </a:br>
            <a:r>
              <a:rPr lang="en-US" dirty="0"/>
              <a:t>These examples list income for 1 (one) sale: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982EA-6EB3-4C90-B6F6-65B34FBB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15" y="1384073"/>
            <a:ext cx="10515600" cy="51088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Oil &amp; Gas Interpretation &amp; High-Grade Opportunities:</a:t>
            </a:r>
          </a:p>
          <a:p>
            <a:pPr lvl="1"/>
            <a:r>
              <a:rPr lang="en-US" dirty="0"/>
              <a:t>Fault Frameworks &amp; Migration Pathways.</a:t>
            </a:r>
          </a:p>
          <a:p>
            <a:pPr lvl="1"/>
            <a:r>
              <a:rPr lang="en-US" dirty="0"/>
              <a:t>East Coast BOEM.</a:t>
            </a:r>
          </a:p>
          <a:p>
            <a:pPr lvl="1"/>
            <a:r>
              <a:rPr lang="en-US" dirty="0"/>
              <a:t>Other Coasts: Gulf of Mexico; California; Cook Inlet; etc.</a:t>
            </a:r>
          </a:p>
          <a:p>
            <a:pPr lvl="1"/>
            <a:r>
              <a:rPr lang="en-US" dirty="0"/>
              <a:t>Shale Play Sweet Spots. </a:t>
            </a:r>
          </a:p>
          <a:p>
            <a:pPr lvl="1"/>
            <a:r>
              <a:rPr lang="en-US" dirty="0"/>
              <a:t>Deals: every Prospect shown at every NAPE.</a:t>
            </a:r>
          </a:p>
          <a:p>
            <a:pPr lvl="1"/>
            <a:r>
              <a:rPr lang="en-US" dirty="0"/>
              <a:t>National Oil Companies.</a:t>
            </a:r>
          </a:p>
          <a:p>
            <a:r>
              <a:rPr lang="en-US" dirty="0"/>
              <a:t>Minerals: </a:t>
            </a:r>
          </a:p>
          <a:p>
            <a:pPr lvl="1"/>
            <a:r>
              <a:rPr lang="en-US" dirty="0"/>
              <a:t>Oil Company Lease Positions</a:t>
            </a:r>
          </a:p>
          <a:p>
            <a:pPr lvl="1"/>
            <a:r>
              <a:rPr lang="en-US" dirty="0"/>
              <a:t>Blackstone Minerals.</a:t>
            </a:r>
          </a:p>
          <a:p>
            <a:r>
              <a:rPr lang="en-US" dirty="0"/>
              <a:t>Water:</a:t>
            </a:r>
          </a:p>
          <a:p>
            <a:pPr lvl="1"/>
            <a:r>
              <a:rPr lang="en-US" dirty="0"/>
              <a:t>Aquifers</a:t>
            </a:r>
          </a:p>
          <a:p>
            <a:pPr lvl="1"/>
            <a:r>
              <a:rPr lang="en-US" dirty="0"/>
              <a:t>Geothermal.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CBDEE-25EE-4274-9C6E-802A757384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2C191-E216-44CB-8982-14182D57B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6FB26-9B41-42B6-B5A8-5EF48A2F6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48A77F-E513-4FB3-AA7C-56412A94E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32" y="3177492"/>
            <a:ext cx="4890882" cy="30074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5EB3D-8D12-4883-B097-BA10FF1AC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32" y="3177490"/>
            <a:ext cx="4906540" cy="3092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672C94-4AA9-4C45-8042-7D063336C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32" y="3177488"/>
            <a:ext cx="4906540" cy="31258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31AA06-49A1-4E21-B625-90B845E4F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789" y="3187683"/>
            <a:ext cx="4979686" cy="312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57" presetID="1" presetClass="entr" presetSubtype="0" fill="hold" grpId="0" nodeType="afterEffect" nodePh="1">
                                  <p:stCondLst>
                                    <p:cond delay="600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B74A-E7B2-4913-BEA3-08F43BCF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B0E22-D1B5-4FDC-A37D-2BE2DF42B8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2CAFD-C5CC-4105-86B8-E43D10D44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35CD9-3925-40CF-B07A-F267608CC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JaWS   </a:t>
            </a:r>
            <a:fld id="{36BE6649-5274-4C17-AD0A-AD471135FEA7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08E6F686-BDA3-481E-BD35-DB95B77A86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389183"/>
              </p:ext>
            </p:extLst>
          </p:nvPr>
        </p:nvGraphicFramePr>
        <p:xfrm>
          <a:off x="1" y="0"/>
          <a:ext cx="12191997" cy="6254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5929">
                  <a:extLst>
                    <a:ext uri="{9D8B030D-6E8A-4147-A177-3AD203B41FA5}">
                      <a16:colId xmlns:a16="http://schemas.microsoft.com/office/drawing/2014/main" val="3858491252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87186009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27619938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554244616"/>
                    </a:ext>
                  </a:extLst>
                </a:gridCol>
                <a:gridCol w="1268730">
                  <a:extLst>
                    <a:ext uri="{9D8B030D-6E8A-4147-A177-3AD203B41FA5}">
                      <a16:colId xmlns:a16="http://schemas.microsoft.com/office/drawing/2014/main" val="859982255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2351853699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280095020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389741155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8945874"/>
                    </a:ext>
                  </a:extLst>
                </a:gridCol>
                <a:gridCol w="1093468">
                  <a:extLst>
                    <a:ext uri="{9D8B030D-6E8A-4147-A177-3AD203B41FA5}">
                      <a16:colId xmlns:a16="http://schemas.microsoft.com/office/drawing/2014/main" val="29790900"/>
                    </a:ext>
                  </a:extLst>
                </a:gridCol>
              </a:tblGrid>
              <a:tr h="498838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Dynamic Measurement LLC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09882"/>
                  </a:ext>
                </a:extLst>
              </a:tr>
              <a:tr h="376047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$600,000 Investment for 14.18% Membership Interest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70879"/>
                  </a:ext>
                </a:extLst>
              </a:tr>
              <a:tr h="19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 Forma Income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43317"/>
                  </a:ext>
                </a:extLst>
              </a:tr>
              <a:tr h="26947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Quarter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4Q2018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06389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Investment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600,000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454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D.NSEM Square Miles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500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1,650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3,100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6,500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12,250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19,000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24,000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33,000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42,000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376377"/>
                  </a:ext>
                </a:extLst>
              </a:tr>
              <a:tr h="19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Sales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50,000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165,000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310,000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650,000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1,225,000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1,900,000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2,400,000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3,300,000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4,200,000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694154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Income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650,000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165,000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310,000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650,000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1,225,000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1,900,000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2,400,000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3,300,000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4,200,000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865723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 Forma Expenses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827890"/>
                  </a:ext>
                </a:extLst>
              </a:tr>
              <a:tr h="19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Quarter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4Q2018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404814"/>
                  </a:ext>
                </a:extLst>
              </a:tr>
              <a:tr h="19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Administration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40,000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60,000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60,000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60,000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180,000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180,000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180,000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180,000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180,000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01762"/>
                  </a:ext>
                </a:extLst>
              </a:tr>
              <a:tr h="191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20,000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30,000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45,000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60,000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200,000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240,000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240,000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240,000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240,000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234117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Patents &amp; Tests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112,800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-  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-  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60,000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-  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-  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-  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-  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        -  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873488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Operations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215,000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147,000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185,000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242,000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283,000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198,000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198,000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198,000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198,000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561062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Sales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40,000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80,000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70,000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175,000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420,000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420,000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420,000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420,000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420,000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21496"/>
                  </a:ext>
                </a:extLst>
              </a:tr>
              <a:tr h="295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Expenses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427,800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317,000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360,000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597,000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1,083,000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1,038,000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1,038,000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1,038,000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1,038,000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06899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Quarter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4Q2018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4Q2019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4Q2020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725609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Income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650,000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165,000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310,000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650,000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1,225,000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1,900,000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2,400,000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3,300,000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4,200,000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186473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Expenses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427,800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317,000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360,000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597,000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1,083,000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1,038,000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1,038,000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1,038,000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1,038,000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592453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Cash Flow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222,200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(152,000)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(50,000)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53,000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142,000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862,000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1,362,000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2,262,000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3,162,000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006754"/>
                  </a:ext>
                </a:extLst>
              </a:tr>
              <a:tr h="303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Cumulative Cash flow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222,200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70,200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20,200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   73,200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   215,200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1,077,200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2,439,200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4,701,200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    7,863,200 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4325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456AFC0-0F01-491C-8DB0-0BC4D615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15" y="185738"/>
            <a:ext cx="1298780" cy="6609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47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D33B7-A806-4B60-8CBD-0E7B3B83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87943"/>
          </a:xfrm>
        </p:spPr>
        <p:txBody>
          <a:bodyPr>
            <a:normAutofit/>
          </a:bodyPr>
          <a:lstStyle/>
          <a:p>
            <a:r>
              <a:rPr lang="en-US" dirty="0"/>
              <a:t>Great Basin Apparent Resistivity Volume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0CF7A-962E-4E7E-812D-2EAC5B1C69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BE07C-8C21-4FA5-99D3-291325863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DCFCC-B70D-45EA-B930-E8ED2C5D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JaWS   </a:t>
            </a:r>
            <a:fld id="{36BE6649-5274-4C17-AD0A-AD471135FEA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81452-76A2-4F65-8012-E4419EAAA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924467"/>
            <a:ext cx="12192000" cy="54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8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0" advClick="0" advTm="30000"/>
    </mc:Choice>
    <mc:Fallback>
      <p:transition spd="slow" advClick="0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ng_408_B">
            <a:hlinkClick r:id="" action="ppaction://media"/>
            <a:extLst>
              <a:ext uri="{FF2B5EF4-FFF2-40B4-BE49-F238E27FC236}">
                <a16:creationId xmlns:a16="http://schemas.microsoft.com/office/drawing/2014/main" id="{1185F967-4C9C-4E73-8A5E-BDB0E2A96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7" y="2758640"/>
            <a:ext cx="487363" cy="487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72F0A0-17BE-4F20-B3BC-3296969B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Dynamic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E30E-AB81-446F-BBEF-B8BC07BA6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2215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5"/>
              </a:rPr>
              <a:t>http://www.dynamicmeasurement.com</a:t>
            </a:r>
            <a:r>
              <a:rPr lang="en-US" dirty="0"/>
              <a:t> Website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roice@dynamicmeasurement.com</a:t>
            </a:r>
            <a:r>
              <a:rPr lang="en-US" dirty="0"/>
              <a:t> Roice Nelson 713.542.2207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ljberent@dynamicmeasurement.com</a:t>
            </a:r>
            <a:r>
              <a:rPr lang="en-US" dirty="0"/>
              <a:t> Louie Berent 832.352.3795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56D10-550F-45D6-9D48-D36387FBEA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5D99D-BCFA-4082-892D-BD6CADA88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AC0-0581-4A32-B9DC-222378F21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JaWS   </a:t>
            </a:r>
            <a:fld id="{36BE6649-5274-4C17-AD0A-AD471135FEA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ng_408_A">
            <a:hlinkClick r:id="" action="ppaction://media"/>
            <a:extLst>
              <a:ext uri="{FF2B5EF4-FFF2-40B4-BE49-F238E27FC236}">
                <a16:creationId xmlns:a16="http://schemas.microsoft.com/office/drawing/2014/main" id="{1E418ABC-388A-4B05-A7EC-7172D81EC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557" y="3058795"/>
            <a:ext cx="487363" cy="4873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D061C-8CB0-49FC-8A3A-093D2F551D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B47CE-A427-400F-8295-A1EAAD57A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F3ADE-2BAE-4DDF-9621-3C5281D21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8046B-506C-47E4-9BF0-53A0796CE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872" y="22970"/>
            <a:ext cx="7921668" cy="1167002"/>
          </a:xfrm>
        </p:spPr>
        <p:txBody>
          <a:bodyPr/>
          <a:lstStyle/>
          <a:p>
            <a:pPr algn="ctr"/>
            <a:r>
              <a:rPr lang="en-US" dirty="0"/>
              <a:t>Ballad of Dynamic Measurement</a:t>
            </a:r>
            <a:br>
              <a:rPr lang="en-US" dirty="0"/>
            </a:br>
            <a:r>
              <a:rPr lang="en-US" sz="2400" dirty="0"/>
              <a:t>JaWS: Juice a Winning Startup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52068-2859-40DA-9A13-A80ED4BC0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" y="606471"/>
            <a:ext cx="3390900" cy="55530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B88D71-FFCF-4FCA-8A31-4E3A64462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22" y="1093304"/>
            <a:ext cx="4461781" cy="52630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B16C4E-4DCB-4F6D-B78B-4C730DF6B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024B61-97CC-4F78-813A-83EF42879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" y="0"/>
            <a:ext cx="12192000" cy="68700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D58896-26A7-418E-B337-2626422E3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8" y="0"/>
            <a:ext cx="70485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1F4633-8300-4626-B187-33F8AAA996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14" y="0"/>
            <a:ext cx="518181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3DB2D-A509-4180-B285-4AD303FC28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2" y="0"/>
            <a:ext cx="7067556" cy="68288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768927-EC91-4ADA-9F5F-EF2A2A9AC4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8" y="0"/>
            <a:ext cx="7067556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D4DEA04-3E50-4962-A607-DE819F63F8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2" y="-6035"/>
            <a:ext cx="12216588" cy="687006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D22DFD-A057-47E8-AC16-87D2547E40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2" y="-6035"/>
            <a:ext cx="12192000" cy="687079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F5350A4-CC40-4AEB-9DFF-EF5BCDF896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0" y="0"/>
            <a:ext cx="12192000" cy="68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5000">
        <p:sndAc>
          <p:endSnd/>
        </p:sndAc>
      </p:transition>
    </mc:Choice>
    <mc:Fallback xmlns="">
      <p:transition advClick="0" advTm="65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5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3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BB12FA-4B64-46AF-99CF-F9694D9D982D}"/>
              </a:ext>
            </a:extLst>
          </p:cNvPr>
          <p:cNvSpPr/>
          <p:nvPr/>
        </p:nvSpPr>
        <p:spPr>
          <a:xfrm>
            <a:off x="6651523" y="5324168"/>
            <a:ext cx="427703" cy="329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483608-58E7-4786-93B9-5C9121828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807" y="4716276"/>
            <a:ext cx="1656505" cy="1635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0E576-088C-4CF3-8891-AE2C0F00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8808"/>
          </a:xfrm>
        </p:spPr>
        <p:txBody>
          <a:bodyPr/>
          <a:lstStyle/>
          <a:p>
            <a:r>
              <a:rPr lang="en-US" dirty="0"/>
              <a:t>The Dynamic Measurement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52D3-4383-4F96-805E-F0C69D250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569" y="1203933"/>
            <a:ext cx="3572527" cy="1639345"/>
          </a:xfrm>
        </p:spPr>
        <p:txBody>
          <a:bodyPr numCol="1" spcCol="9144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H. Roice Nelson, Jr. </a:t>
            </a:r>
            <a:r>
              <a:rPr lang="en-US" sz="2400" dirty="0"/>
              <a:t>President, </a:t>
            </a:r>
            <a:r>
              <a:rPr lang="en-US" sz="2000" dirty="0"/>
              <a:t>Geophysicist,  Co-Founder Landmark Graphics, Entrepreneur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E770E-FD7F-4400-B735-9EDDFD330B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C0B48-694E-4F50-9919-FD24E20FA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89F48-28CD-44DF-80A9-E0306E639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 descr="http://dynamicmeasurement.com/wp-content/uploads/2015/06/HRoice.jpg">
            <a:extLst>
              <a:ext uri="{FF2B5EF4-FFF2-40B4-BE49-F238E27FC236}">
                <a16:creationId xmlns:a16="http://schemas.microsoft.com/office/drawing/2014/main" id="{4D88EBB2-42E9-4E03-B9E8-A2C65A37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5" y="1203933"/>
            <a:ext cx="1645086" cy="16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ynamicmeasurement.com/wp-content/uploads/2015/06/LesDenham.jpg">
            <a:extLst>
              <a:ext uri="{FF2B5EF4-FFF2-40B4-BE49-F238E27FC236}">
                <a16:creationId xmlns:a16="http://schemas.microsoft.com/office/drawing/2014/main" id="{27B65E5F-D088-4EE7-AEDE-3BE34746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5" y="2964058"/>
            <a:ext cx="1645086" cy="16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ynamicmeasurement.com/wp-content/uploads/2015/06/jimSiebert.jpg">
            <a:extLst>
              <a:ext uri="{FF2B5EF4-FFF2-40B4-BE49-F238E27FC236}">
                <a16:creationId xmlns:a16="http://schemas.microsoft.com/office/drawing/2014/main" id="{4C72F79C-5735-4DF8-96AA-7999BE2F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5" y="4711264"/>
            <a:ext cx="1645086" cy="16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ynamicmeasurement.com/wp-content/uploads/2015/06/Michael_Reed.jpg">
            <a:extLst>
              <a:ext uri="{FF2B5EF4-FFF2-40B4-BE49-F238E27FC236}">
                <a16:creationId xmlns:a16="http://schemas.microsoft.com/office/drawing/2014/main" id="{2E903D0C-C13B-489B-A9B4-5321C737F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7" y="1203933"/>
            <a:ext cx="1645086" cy="16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144EA49-6B92-4A0B-8042-FBE8669A8E56}"/>
              </a:ext>
            </a:extLst>
          </p:cNvPr>
          <p:cNvSpPr txBox="1">
            <a:spLocks/>
          </p:cNvSpPr>
          <p:nvPr/>
        </p:nvSpPr>
        <p:spPr>
          <a:xfrm>
            <a:off x="8150630" y="2964058"/>
            <a:ext cx="3983859" cy="1641584"/>
          </a:xfrm>
          <a:prstGeom prst="rect">
            <a:avLst/>
          </a:prstGeom>
        </p:spPr>
        <p:txBody>
          <a:bodyPr vert="horz" lIns="91440" tIns="45720" rIns="91440" bIns="45720" numCol="1" spcCol="9144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Louis J. Berent           </a:t>
            </a:r>
            <a:r>
              <a:rPr lang="en-US" sz="2400" dirty="0"/>
              <a:t>V.P. Interpretation </a:t>
            </a:r>
            <a:r>
              <a:rPr lang="en-US" sz="2000" dirty="0"/>
              <a:t>Business Development, Amoco, Maersk Oil, Berent Geophysical Consulting, Experienced interpreter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9E0994-50C0-4A6A-B95B-AD4438B1851C}"/>
              </a:ext>
            </a:extLst>
          </p:cNvPr>
          <p:cNvSpPr txBox="1">
            <a:spLocks/>
          </p:cNvSpPr>
          <p:nvPr/>
        </p:nvSpPr>
        <p:spPr>
          <a:xfrm>
            <a:off x="2683339" y="2918064"/>
            <a:ext cx="3209116" cy="1639345"/>
          </a:xfrm>
          <a:prstGeom prst="rect">
            <a:avLst/>
          </a:prstGeom>
        </p:spPr>
        <p:txBody>
          <a:bodyPr vert="horz" lIns="91440" tIns="45720" rIns="91440" bIns="45720" numCol="1" spcCol="9144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Les R. Denham </a:t>
            </a:r>
            <a:r>
              <a:rPr lang="en-US" sz="2400" dirty="0"/>
              <a:t>Chief Geophysicist,  </a:t>
            </a:r>
            <a:r>
              <a:rPr lang="en-US" sz="2000" dirty="0"/>
              <a:t>Co-Founder II&amp;T, Technologist, Programmer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4FFB511-4557-41AF-9FEE-1B4EDBDC3CDA}"/>
              </a:ext>
            </a:extLst>
          </p:cNvPr>
          <p:cNvSpPr txBox="1">
            <a:spLocks/>
          </p:cNvSpPr>
          <p:nvPr/>
        </p:nvSpPr>
        <p:spPr>
          <a:xfrm>
            <a:off x="2680570" y="4843981"/>
            <a:ext cx="3410150" cy="1398092"/>
          </a:xfrm>
          <a:prstGeom prst="rect">
            <a:avLst/>
          </a:prstGeom>
        </p:spPr>
        <p:txBody>
          <a:bodyPr vert="horz" lIns="91440" tIns="45720" rIns="91440" bIns="45720" numCol="1" spcCol="9144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Dr. Jim Siebert   </a:t>
            </a:r>
            <a:r>
              <a:rPr lang="en-US" sz="2400" dirty="0"/>
              <a:t>Chief Meteorologist, </a:t>
            </a:r>
            <a:r>
              <a:rPr lang="en-US" sz="2000" dirty="0"/>
              <a:t>Teacher, Fox News Houston Chief Meteorologist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5970E1-5259-4067-926C-7B5F3D2CB50F}"/>
              </a:ext>
            </a:extLst>
          </p:cNvPr>
          <p:cNvSpPr txBox="1">
            <a:spLocks/>
          </p:cNvSpPr>
          <p:nvPr/>
        </p:nvSpPr>
        <p:spPr>
          <a:xfrm>
            <a:off x="8150631" y="1317335"/>
            <a:ext cx="3679420" cy="1418675"/>
          </a:xfrm>
          <a:prstGeom prst="rect">
            <a:avLst/>
          </a:prstGeom>
        </p:spPr>
        <p:txBody>
          <a:bodyPr vert="horz" lIns="91440" tIns="45720" rIns="91440" bIns="45720" numCol="1" spcCol="9144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Michael F. Reed     </a:t>
            </a:r>
            <a:r>
              <a:rPr lang="en-US" sz="2400" dirty="0"/>
              <a:t>Chief Operating Officer, </a:t>
            </a:r>
            <a:r>
              <a:rPr lang="en-US" sz="2000" dirty="0"/>
              <a:t>CEO wind turbine company, MBA Northwestern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91A3C2B-5508-4CA0-913C-A602676C1244}"/>
              </a:ext>
            </a:extLst>
          </p:cNvPr>
          <p:cNvSpPr txBox="1">
            <a:spLocks/>
          </p:cNvSpPr>
          <p:nvPr/>
        </p:nvSpPr>
        <p:spPr>
          <a:xfrm>
            <a:off x="8150630" y="4833690"/>
            <a:ext cx="3679422" cy="1418675"/>
          </a:xfrm>
          <a:prstGeom prst="rect">
            <a:avLst/>
          </a:prstGeom>
        </p:spPr>
        <p:txBody>
          <a:bodyPr vert="horz" lIns="91440" tIns="45720" rIns="91440" bIns="45720" numCol="1" spcCol="9144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Kathleen S. Haggar  </a:t>
            </a:r>
            <a:r>
              <a:rPr lang="en-US" sz="2400" dirty="0"/>
              <a:t>Chief Geologist,          </a:t>
            </a:r>
            <a:r>
              <a:rPr lang="en-US" sz="2000" dirty="0"/>
              <a:t>  Chevron, Greenhill, wetland consulting, Dynamic Best Paper GCAGS 2 years in a row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A3D0A-967C-4468-8E82-7D3A4A6F6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49" y="2928055"/>
            <a:ext cx="1640154" cy="16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  <p:bldP spid="20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40FC5-7553-42CD-A4C5-E0419588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882" y="365125"/>
            <a:ext cx="3950918" cy="1325563"/>
          </a:xfrm>
        </p:spPr>
        <p:txBody>
          <a:bodyPr/>
          <a:lstStyle/>
          <a:p>
            <a:r>
              <a:rPr lang="en-US" dirty="0"/>
              <a:t>Technical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E7BA1-6552-4575-90C7-511177AC1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882" y="1825625"/>
            <a:ext cx="395091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Les Denham,</a:t>
            </a:r>
          </a:p>
          <a:p>
            <a:pPr marL="0" indent="0">
              <a:buNone/>
            </a:pPr>
            <a:r>
              <a:rPr lang="en-US" dirty="0"/>
              <a:t>Kathleen S. Haggar,</a:t>
            </a:r>
          </a:p>
          <a:p>
            <a:pPr marL="0" indent="0">
              <a:buNone/>
            </a:pPr>
            <a:r>
              <a:rPr lang="en-US" dirty="0"/>
              <a:t>Louis J. Berent,</a:t>
            </a:r>
          </a:p>
          <a:p>
            <a:pPr marL="0" indent="0">
              <a:buNone/>
            </a:pPr>
            <a:r>
              <a:rPr lang="en-US" dirty="0"/>
              <a:t>H. Roice Nelson, Jr.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Dynamic Measurement </a:t>
            </a:r>
            <a:r>
              <a:rPr lang="en-US" b="1" dirty="0"/>
              <a:t>Best Paper GCAGS</a:t>
            </a:r>
            <a:br>
              <a:rPr lang="en-US" b="1" dirty="0"/>
            </a:br>
            <a:r>
              <a:rPr lang="en-US" b="1" dirty="0"/>
              <a:t>2 years in a row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87DF8-1903-49A2-8DCE-0C9120E338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A7EC5-17E3-4BCA-9A62-B5DA5D755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072D-95FC-4A42-BA86-E4A96B7DF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1E4D0F-5E69-407D-AEB0-513DB2721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" y="198394"/>
            <a:ext cx="6157955" cy="615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AA4A67-3E3D-40A7-B9B9-D106815F493B}"/>
              </a:ext>
            </a:extLst>
          </p:cNvPr>
          <p:cNvSpPr/>
          <p:nvPr/>
        </p:nvSpPr>
        <p:spPr>
          <a:xfrm>
            <a:off x="8804787" y="4881716"/>
            <a:ext cx="958645" cy="365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FC670-FA85-4428-9BD1-26810A58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426"/>
          </a:xfrm>
        </p:spPr>
        <p:txBody>
          <a:bodyPr/>
          <a:lstStyle/>
          <a:p>
            <a:r>
              <a:rPr lang="en-US" dirty="0"/>
              <a:t>Dynamic Measurement Products &amp;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7E12C-DCBD-455D-9192-220878BDA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83957"/>
            <a:ext cx="11201400" cy="2959317"/>
          </a:xfrm>
        </p:spPr>
        <p:txBody>
          <a:bodyPr>
            <a:normAutofit/>
          </a:bodyPr>
          <a:lstStyle/>
          <a:p>
            <a:r>
              <a:rPr lang="en-US" b="1" dirty="0"/>
              <a:t>SPOT</a:t>
            </a:r>
            <a:r>
              <a:rPr lang="en-US" b="1" baseline="30000" dirty="0"/>
              <a:t>sm</a:t>
            </a:r>
            <a:r>
              <a:rPr lang="en-US" dirty="0"/>
              <a:t>, </a:t>
            </a:r>
            <a:r>
              <a:rPr lang="en-US" b="1" dirty="0"/>
              <a:t>LINE</a:t>
            </a:r>
            <a:r>
              <a:rPr lang="en-US" b="1" baseline="30000" dirty="0"/>
              <a:t>sm</a:t>
            </a:r>
            <a:r>
              <a:rPr lang="en-US" dirty="0"/>
              <a:t>, &amp; </a:t>
            </a:r>
            <a:r>
              <a:rPr lang="en-US" b="1" dirty="0"/>
              <a:t>d.NSEM</a:t>
            </a:r>
            <a:r>
              <a:rPr lang="en-US" b="1" baseline="30000" dirty="0"/>
              <a:t>sm</a:t>
            </a:r>
            <a:r>
              <a:rPr lang="en-US" b="1" dirty="0"/>
              <a:t> Maps &amp; Volumes </a:t>
            </a:r>
            <a:r>
              <a:rPr lang="en-US" dirty="0"/>
              <a:t>– available anyplace</a:t>
            </a:r>
          </a:p>
          <a:p>
            <a:r>
              <a:rPr lang="en-US" dirty="0"/>
              <a:t>U.S. &amp; Canada</a:t>
            </a:r>
          </a:p>
          <a:p>
            <a:pPr lvl="1"/>
            <a:r>
              <a:rPr lang="en-US" dirty="0"/>
              <a:t>Resistivity, Permittivity, and 20+ Lightning Attribute Maps</a:t>
            </a:r>
          </a:p>
          <a:p>
            <a:pPr lvl="1"/>
            <a:r>
              <a:rPr lang="en-US" dirty="0"/>
              <a:t>Resistivity, Permittivity, and 20+ Lightning Attribute Volumes</a:t>
            </a:r>
          </a:p>
          <a:p>
            <a:pPr lvl="1"/>
            <a:r>
              <a:rPr lang="en-US" dirty="0"/>
              <a:t>50 meter Trace Spacing, or matching existing or planned geophysical surveys</a:t>
            </a:r>
          </a:p>
          <a:p>
            <a:r>
              <a:rPr lang="en-US" dirty="0"/>
              <a:t>Interpretation &amp; Consulting Services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FF335-CD9D-4448-9D1A-E3F788A44D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BE876-5B49-4460-AE23-557BE1D2C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46A12-79F9-4D34-8A8E-59A2E3EA9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C9BC31-1AA5-40F6-A0C7-77D121FDE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74" y="4092681"/>
            <a:ext cx="3671170" cy="2277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BC3058-B51B-4835-B626-EC4AA751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" y="4107917"/>
            <a:ext cx="3596600" cy="2277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29AAA6-52B5-4778-8D4F-97DB765CE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60" y="4083993"/>
            <a:ext cx="4664313" cy="227235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16CFB1-A37C-46C8-A52A-934D889D6608}"/>
              </a:ext>
            </a:extLst>
          </p:cNvPr>
          <p:cNvSpPr txBox="1">
            <a:spLocks/>
          </p:cNvSpPr>
          <p:nvPr/>
        </p:nvSpPr>
        <p:spPr>
          <a:xfrm rot="20099595">
            <a:off x="242810" y="4799751"/>
            <a:ext cx="2743200" cy="71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</a:t>
            </a:r>
            <a:r>
              <a:rPr lang="en-US" sz="6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8F2CB0-9A31-43B9-95E1-FAA9179D06BA}"/>
              </a:ext>
            </a:extLst>
          </p:cNvPr>
          <p:cNvSpPr txBox="1">
            <a:spLocks/>
          </p:cNvSpPr>
          <p:nvPr/>
        </p:nvSpPr>
        <p:spPr>
          <a:xfrm rot="20099595">
            <a:off x="4155659" y="4704524"/>
            <a:ext cx="2743200" cy="71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</a:t>
            </a:r>
            <a:r>
              <a:rPr lang="en-US" sz="6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8C709B-6E9F-4C9D-A133-F8E87583A6B0}"/>
              </a:ext>
            </a:extLst>
          </p:cNvPr>
          <p:cNvSpPr txBox="1">
            <a:spLocks/>
          </p:cNvSpPr>
          <p:nvPr/>
        </p:nvSpPr>
        <p:spPr>
          <a:xfrm rot="20099595">
            <a:off x="7981082" y="4751034"/>
            <a:ext cx="3631491" cy="71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d.NSEM</a:t>
            </a:r>
            <a:r>
              <a:rPr lang="en-US" sz="6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/>
      <p:bldP spid="11" grpId="0" uiExpand="1" build="p"/>
      <p:bldP spid="13" grpId="0" uiExpand="1" build="p"/>
      <p:bldP spid="1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3AAE-333D-4442-947D-74915CB0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77"/>
            <a:ext cx="10515600" cy="945515"/>
          </a:xfrm>
        </p:spPr>
        <p:txBody>
          <a:bodyPr/>
          <a:lstStyle/>
          <a:p>
            <a:r>
              <a:rPr lang="en-US" dirty="0"/>
              <a:t>Why Lightning Analysis?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AA460-EDB1-49FA-B8B5-422B2FC3B6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9EA92-D43E-428E-BC14-30ADD0FE4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30A11-6A0E-4CF4-BB28-32FB5EEA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8F48AC1-2224-47F1-895E-9C5B2919FA98}"/>
              </a:ext>
            </a:extLst>
          </p:cNvPr>
          <p:cNvSpPr txBox="1">
            <a:spLocks/>
          </p:cNvSpPr>
          <p:nvPr/>
        </p:nvSpPr>
        <p:spPr>
          <a:xfrm>
            <a:off x="543242" y="1060266"/>
            <a:ext cx="11225257" cy="3056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A new branch in the Geophysical Industry.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Cost.</a:t>
            </a:r>
            <a:r>
              <a:rPr lang="en-US" sz="2700" b="0" dirty="0"/>
              <a:t> Less expensive, safer, &amp; faster than competing geophysical data types.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Easily integrated</a:t>
            </a:r>
            <a:r>
              <a:rPr lang="en-US" sz="2700" b="0" dirty="0"/>
              <a:t> with and calibrated to any existing 2-D/3-D geophysical data, along with available geological and geophysical data for oil &amp; gas, mining (gold, silver, copper, sulfides, etc.), geothermal, water, and other natural resource exploration businesses.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BBA98-B070-469B-B480-A2D3D91D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397" y="3754210"/>
            <a:ext cx="7920103" cy="2602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A18088-2005-45CF-8B9F-91E12D2C9DF5}"/>
              </a:ext>
            </a:extLst>
          </p:cNvPr>
          <p:cNvSpPr txBox="1"/>
          <p:nvPr/>
        </p:nvSpPr>
        <p:spPr>
          <a:xfrm>
            <a:off x="4813537" y="5797734"/>
            <a:ext cx="722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Resistivity Slice                  Permittivity Slice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194C87-AE22-4926-A188-721A1DFC2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26" y="3820886"/>
            <a:ext cx="2574498" cy="2465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E05603-8EF5-42CC-877D-4E0CBD5A6253}"/>
              </a:ext>
            </a:extLst>
          </p:cNvPr>
          <p:cNvSpPr txBox="1"/>
          <p:nvPr/>
        </p:nvSpPr>
        <p:spPr>
          <a:xfrm>
            <a:off x="1132114" y="5774032"/>
            <a:ext cx="290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3-D Integration</a:t>
            </a:r>
          </a:p>
        </p:txBody>
      </p:sp>
    </p:spTree>
    <p:extLst>
      <p:ext uri="{BB962C8B-B14F-4D97-AF65-F5344CB8AC3E}">
        <p14:creationId xmlns:p14="http://schemas.microsoft.com/office/powerpoint/2010/main" val="20193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3AAE-333D-4442-947D-74915CB0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446"/>
          </a:xfrm>
        </p:spPr>
        <p:txBody>
          <a:bodyPr>
            <a:normAutofit/>
          </a:bodyPr>
          <a:lstStyle/>
          <a:p>
            <a:r>
              <a:rPr lang="en-US" dirty="0"/>
              <a:t>Why Lightning Analysis? </a:t>
            </a:r>
            <a:r>
              <a:rPr lang="en-US" sz="2400" b="0" dirty="0"/>
              <a:t>continued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AA460-EDB1-49FA-B8B5-422B2FC3B6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9EA92-D43E-428E-BC14-30ADD0FE4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30A11-6A0E-4CF4-BB28-32FB5EEA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18881DA-A718-40FB-9794-DB56E0A3E8F4}"/>
              </a:ext>
            </a:extLst>
          </p:cNvPr>
          <p:cNvSpPr txBox="1">
            <a:spLocks/>
          </p:cNvSpPr>
          <p:nvPr/>
        </p:nvSpPr>
        <p:spPr>
          <a:xfrm>
            <a:off x="304800" y="3966807"/>
            <a:ext cx="11549743" cy="2569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Fills-the-gaps</a:t>
            </a:r>
            <a:r>
              <a:rPr lang="en-US" sz="2700" b="0" dirty="0"/>
              <a:t> , tying various 2-D/3-D geophysical data sets to electrical rock properties (used to find </a:t>
            </a:r>
            <a:r>
              <a:rPr lang="en-US" sz="2700" dirty="0"/>
              <a:t>predictive exploration signatures / sweet spots</a:t>
            </a:r>
            <a:r>
              <a:rPr lang="en-US" sz="2700" b="0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0" dirty="0"/>
              <a:t>Structural &amp; stratigraphic frameworks from </a:t>
            </a:r>
            <a:r>
              <a:rPr lang="en-US" sz="2700" dirty="0"/>
              <a:t>reconnaissance mapping</a:t>
            </a:r>
            <a:r>
              <a:rPr lang="en-US" sz="2700" b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0" dirty="0"/>
              <a:t>Passive energy source has </a:t>
            </a:r>
            <a:r>
              <a:rPr lang="en-US" sz="2700" dirty="0"/>
              <a:t>more power </a:t>
            </a:r>
            <a:r>
              <a:rPr lang="en-US" sz="2700" b="0" dirty="0"/>
              <a:t>than any other geophysical service.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0" dirty="0"/>
              <a:t>No Permitting! No Notification! No Rights-of-Entry! No Boots on the Ground!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Easy workstation integration.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051CA-7322-4BC2-A242-4C49F19D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14462"/>
            <a:ext cx="4128236" cy="2704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D898B5-FD07-4750-8F84-9D760668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07" y="1027686"/>
            <a:ext cx="6047694" cy="28198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473126-A5A8-4CC8-AA6B-8FBDC39FE32F}"/>
              </a:ext>
            </a:extLst>
          </p:cNvPr>
          <p:cNvSpPr txBox="1"/>
          <p:nvPr/>
        </p:nvSpPr>
        <p:spPr>
          <a:xfrm>
            <a:off x="3173782" y="1889761"/>
            <a:ext cx="1352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3-D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Seismic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E0728-7B20-4F05-8CE1-FC501E066602}"/>
              </a:ext>
            </a:extLst>
          </p:cNvPr>
          <p:cNvSpPr txBox="1"/>
          <p:nvPr/>
        </p:nvSpPr>
        <p:spPr>
          <a:xfrm>
            <a:off x="1706214" y="941296"/>
            <a:ext cx="172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0953F2-2F6F-45D7-91CD-D3AE01982C54}"/>
              </a:ext>
            </a:extLst>
          </p:cNvPr>
          <p:cNvSpPr txBox="1"/>
          <p:nvPr/>
        </p:nvSpPr>
        <p:spPr>
          <a:xfrm>
            <a:off x="634351" y="2284786"/>
            <a:ext cx="1352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2-D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Seismic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C8F130-E601-4D36-B47D-D907600E21D6}"/>
              </a:ext>
            </a:extLst>
          </p:cNvPr>
          <p:cNvSpPr txBox="1"/>
          <p:nvPr/>
        </p:nvSpPr>
        <p:spPr>
          <a:xfrm>
            <a:off x="5158005" y="1508176"/>
            <a:ext cx="135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26FF19-B5CC-447A-A5E2-94040BBA6A10}"/>
              </a:ext>
            </a:extLst>
          </p:cNvPr>
          <p:cNvSpPr txBox="1"/>
          <p:nvPr/>
        </p:nvSpPr>
        <p:spPr>
          <a:xfrm>
            <a:off x="8010974" y="1489522"/>
            <a:ext cx="18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Resistivity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2439F1-1536-4DC9-80FA-27B8759DB801}"/>
              </a:ext>
            </a:extLst>
          </p:cNvPr>
          <p:cNvSpPr txBox="1"/>
          <p:nvPr/>
        </p:nvSpPr>
        <p:spPr>
          <a:xfrm>
            <a:off x="4856222" y="2762561"/>
            <a:ext cx="213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CSEM / MT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8A554E-92E4-4343-90CA-66F98EE66056}"/>
              </a:ext>
            </a:extLst>
          </p:cNvPr>
          <p:cNvSpPr txBox="1"/>
          <p:nvPr/>
        </p:nvSpPr>
        <p:spPr>
          <a:xfrm>
            <a:off x="7777388" y="2670582"/>
            <a:ext cx="213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NSEM</a:t>
            </a:r>
          </a:p>
        </p:txBody>
      </p:sp>
    </p:spTree>
    <p:extLst>
      <p:ext uri="{BB962C8B-B14F-4D97-AF65-F5344CB8AC3E}">
        <p14:creationId xmlns:p14="http://schemas.microsoft.com/office/powerpoint/2010/main" val="23475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596EA-5186-4A00-B20C-1790A901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" y="152573"/>
            <a:ext cx="10515600" cy="975115"/>
          </a:xfrm>
        </p:spPr>
        <p:txBody>
          <a:bodyPr/>
          <a:lstStyle/>
          <a:p>
            <a:r>
              <a:rPr lang="en-US" dirty="0"/>
              <a:t>Dynamic Identifies HSE Lightning Risk Points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C85F-7999-4E07-AB85-CB74B9870F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9989F-33D5-4DF6-B29B-C6091E1D8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64719-5937-445C-B402-92AB84540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100FB7-04A4-4845-B10E-E1844CB3368F}"/>
              </a:ext>
            </a:extLst>
          </p:cNvPr>
          <p:cNvSpPr txBox="1">
            <a:spLocks/>
          </p:cNvSpPr>
          <p:nvPr/>
        </p:nvSpPr>
        <p:spPr>
          <a:xfrm>
            <a:off x="8490736" y="2199477"/>
            <a:ext cx="3384609" cy="326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0" dirty="0"/>
              <a:t>Cross-Plotting </a:t>
            </a:r>
            <a:r>
              <a:rPr lang="en-US" sz="2000" dirty="0"/>
              <a:t>randomized</a:t>
            </a:r>
            <a:r>
              <a:rPr lang="en-US" sz="2000" b="0" dirty="0"/>
              <a:t> lightning strike locations </a:t>
            </a:r>
            <a:r>
              <a:rPr lang="en-US" sz="2000" dirty="0"/>
              <a:t>vs</a:t>
            </a:r>
            <a:r>
              <a:rPr lang="en-US" sz="2000" b="0" dirty="0"/>
              <a:t> </a:t>
            </a:r>
            <a:r>
              <a:rPr lang="en-US" sz="2000" dirty="0"/>
              <a:t>recorded</a:t>
            </a:r>
            <a:r>
              <a:rPr lang="en-US" sz="2000" b="0" dirty="0"/>
              <a:t> locations shows </a:t>
            </a:r>
            <a:r>
              <a:rPr lang="en-US" sz="2000" dirty="0"/>
              <a:t>there is a geologic effect to strike locations</a:t>
            </a:r>
            <a:r>
              <a:rPr lang="en-US" sz="2000" b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0" dirty="0"/>
              <a:t>U.S. &amp; Canadian patent pending technology aids planning facility locations.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FF57E4-04FD-4D15-9C5D-D8591835DA29}"/>
              </a:ext>
            </a:extLst>
          </p:cNvPr>
          <p:cNvSpPr txBox="1">
            <a:spLocks/>
          </p:cNvSpPr>
          <p:nvPr/>
        </p:nvSpPr>
        <p:spPr>
          <a:xfrm>
            <a:off x="8490736" y="1313134"/>
            <a:ext cx="3384609" cy="700896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2190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800" dirty="0"/>
              <a:t>Geologic Impact on Strike Locations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34A5F-40EF-48B9-96CA-20A733D6D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3" y="1127688"/>
            <a:ext cx="8134350" cy="5267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2EE1B-AD38-4931-9A28-54182441228C}"/>
              </a:ext>
            </a:extLst>
          </p:cNvPr>
          <p:cNvSpPr txBox="1"/>
          <p:nvPr/>
        </p:nvSpPr>
        <p:spPr>
          <a:xfrm>
            <a:off x="316655" y="1351970"/>
            <a:ext cx="290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 Texas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D720E5-4AB7-4272-84C2-70F28EF51D74}"/>
              </a:ext>
            </a:extLst>
          </p:cNvPr>
          <p:cNvSpPr txBox="1"/>
          <p:nvPr/>
        </p:nvSpPr>
        <p:spPr>
          <a:xfrm>
            <a:off x="4964855" y="5468702"/>
            <a:ext cx="290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4469C5-7E3D-49DC-A3A9-13E0B4DC4681}"/>
              </a:ext>
            </a:extLst>
          </p:cNvPr>
          <p:cNvSpPr txBox="1"/>
          <p:nvPr/>
        </p:nvSpPr>
        <p:spPr>
          <a:xfrm>
            <a:off x="4964855" y="2774975"/>
            <a:ext cx="290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4371E5-7EE9-4F9A-88F4-B84C9A4F796D}"/>
              </a:ext>
            </a:extLst>
          </p:cNvPr>
          <p:cNvSpPr txBox="1"/>
          <p:nvPr/>
        </p:nvSpPr>
        <p:spPr>
          <a:xfrm rot="3044028">
            <a:off x="5962513" y="5228864"/>
            <a:ext cx="156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0F0725-3681-4A87-8E7D-EF7A66F44FD1}"/>
              </a:ext>
            </a:extLst>
          </p:cNvPr>
          <p:cNvSpPr txBox="1"/>
          <p:nvPr/>
        </p:nvSpPr>
        <p:spPr>
          <a:xfrm>
            <a:off x="1202159" y="3873165"/>
            <a:ext cx="3210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meter cells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4 strikes/year</a:t>
            </a:r>
          </a:p>
        </p:txBody>
      </p:sp>
    </p:spTree>
    <p:extLst>
      <p:ext uri="{BB962C8B-B14F-4D97-AF65-F5344CB8AC3E}">
        <p14:creationId xmlns:p14="http://schemas.microsoft.com/office/powerpoint/2010/main" val="156372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32108F-65C0-4902-906D-F83D6E70E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3" y="276485"/>
            <a:ext cx="4434839" cy="5897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1FD62-379B-4E5A-97DD-193CCC06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946" y="699247"/>
            <a:ext cx="6304854" cy="991441"/>
          </a:xfrm>
        </p:spPr>
        <p:txBody>
          <a:bodyPr>
            <a:normAutofit/>
          </a:bodyPr>
          <a:lstStyle/>
          <a:p>
            <a:r>
              <a:rPr lang="en-US" dirty="0"/>
              <a:t>More of Dynamic Technologies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EBB8D-F1B2-4A0B-9CB3-9C84C97148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/>
              <a:t>16 October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902D-B399-403C-8A32-26CD1B879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9CA8A-62CB-49B8-932B-8D656D958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JaWS   </a:t>
            </a:r>
            <a:fld id="{36BE6649-5274-4C17-AD0A-AD471135FEA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A1C31-74F9-4F1E-9736-AE7DAE8ABEC6}"/>
              </a:ext>
            </a:extLst>
          </p:cNvPr>
          <p:cNvSpPr txBox="1"/>
          <p:nvPr/>
        </p:nvSpPr>
        <p:spPr>
          <a:xfrm>
            <a:off x="4851699" y="1580433"/>
            <a:ext cx="6788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Friday Morning Workshop on Remote Imaging: 1 oral &amp; 3 posters.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October Geo ExPro Cover Article: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566038-688D-453B-B5D2-A2A4A1AD5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88" y="3150093"/>
            <a:ext cx="6393786" cy="320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12000"/>
    </mc:Choice>
    <mc:Fallback xmlns="">
      <p:transition spd="slow" advClick="0" advTm="1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18823</TotalTime>
  <Words>1308</Words>
  <Application>Microsoft Office PowerPoint</Application>
  <PresentationFormat>Widescreen</PresentationFormat>
  <Paragraphs>323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Dynamic Measurement LLC.</vt:lpstr>
      <vt:lpstr>Ballad of Dynamic Measurement JaWS: Juice a Winning Startup</vt:lpstr>
      <vt:lpstr>The Dynamic Measurement Team</vt:lpstr>
      <vt:lpstr>Technical Competence</vt:lpstr>
      <vt:lpstr>Dynamic Measurement Products &amp; Services</vt:lpstr>
      <vt:lpstr>Why Lightning Analysis?</vt:lpstr>
      <vt:lpstr>Why Lightning Analysis? continued</vt:lpstr>
      <vt:lpstr>Dynamic Identifies HSE Lightning Risk Points</vt:lpstr>
      <vt:lpstr>More of Dynamic Technologies</vt:lpstr>
      <vt:lpstr>Dynamic Measurement’s Advantage</vt:lpstr>
      <vt:lpstr>Dynamic has 1 Pending and 2 Issued U.S. Patents</vt:lpstr>
      <vt:lpstr>Market Size is Large:  These examples list income for 1 (one) sale:</vt:lpstr>
      <vt:lpstr>Business Plan</vt:lpstr>
      <vt:lpstr>Great Basin Apparent Resistivity Volume</vt:lpstr>
      <vt:lpstr>Contact Dynamic Measurement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Roice Nelson</dc:creator>
  <cp:lastModifiedBy>Roice Nelson</cp:lastModifiedBy>
  <cp:revision>242</cp:revision>
  <dcterms:created xsi:type="dcterms:W3CDTF">2018-09-19T14:40:56Z</dcterms:created>
  <dcterms:modified xsi:type="dcterms:W3CDTF">2018-10-12T17:33:21Z</dcterms:modified>
</cp:coreProperties>
</file>